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5"/>
  </p:notesMasterIdLst>
  <p:sldIdLst>
    <p:sldId id="256" r:id="rId2"/>
    <p:sldId id="270" r:id="rId3"/>
    <p:sldId id="271" r:id="rId4"/>
    <p:sldId id="297" r:id="rId5"/>
    <p:sldId id="298" r:id="rId6"/>
    <p:sldId id="299" r:id="rId7"/>
    <p:sldId id="310" r:id="rId8"/>
    <p:sldId id="301" r:id="rId9"/>
    <p:sldId id="311" r:id="rId10"/>
    <p:sldId id="302" r:id="rId11"/>
    <p:sldId id="316" r:id="rId12"/>
    <p:sldId id="303" r:id="rId13"/>
    <p:sldId id="307" r:id="rId14"/>
    <p:sldId id="312" r:id="rId15"/>
    <p:sldId id="317" r:id="rId16"/>
    <p:sldId id="318" r:id="rId17"/>
    <p:sldId id="319" r:id="rId18"/>
    <p:sldId id="320" r:id="rId19"/>
    <p:sldId id="321" r:id="rId20"/>
    <p:sldId id="322" r:id="rId21"/>
    <p:sldId id="308" r:id="rId22"/>
    <p:sldId id="314" r:id="rId23"/>
    <p:sldId id="315" r:id="rId24"/>
    <p:sldId id="327" r:id="rId25"/>
    <p:sldId id="326" r:id="rId26"/>
    <p:sldId id="313" r:id="rId27"/>
    <p:sldId id="300" r:id="rId28"/>
    <p:sldId id="304" r:id="rId29"/>
    <p:sldId id="309" r:id="rId30"/>
    <p:sldId id="323" r:id="rId31"/>
    <p:sldId id="324" r:id="rId32"/>
    <p:sldId id="325" r:id="rId33"/>
    <p:sldId id="268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5262" autoAdjust="0"/>
  </p:normalViewPr>
  <p:slideViewPr>
    <p:cSldViewPr snapToGrid="0">
      <p:cViewPr varScale="1">
        <p:scale>
          <a:sx n="73" d="100"/>
          <a:sy n="73" d="100"/>
        </p:scale>
        <p:origin x="9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47D3C-0FE8-48CD-ABE8-2F27A3675F13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5841D-9202-401D-8230-986CBD680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69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5E1A-9C8C-46AD-81E4-38711766F2B8}" type="datetime10">
              <a:rPr lang="en-US" smtClean="0"/>
              <a:t>14:27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7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1B6B-0932-4247-8245-8F27FDE5EEEA}" type="datetime10">
              <a:rPr lang="en-US" smtClean="0"/>
              <a:t>14:28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9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4902E-9007-4551-B744-B2B2B6BC9C56}" type="datetime10">
              <a:rPr lang="en-US" smtClean="0"/>
              <a:t>14:28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7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5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14:28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0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BC7E-FF97-495E-8EA6-C5BAD3AE314C}" type="datetime10">
              <a:rPr lang="en-US" smtClean="0"/>
              <a:t>14:28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7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D53F-7ACA-4B0B-B523-4F46A2824FC5}" type="datetime10">
              <a:rPr lang="en-US" smtClean="0"/>
              <a:t>14:28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2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C268-431E-4349-9A45-98FD4D86C13F}" type="datetime10">
              <a:rPr lang="en-US" smtClean="0"/>
              <a:t>14:28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4175-704E-4DD3-9E08-6D81C044BEE2}" type="datetime10">
              <a:rPr lang="en-US" smtClean="0"/>
              <a:t>14:28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7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E131A-5425-4BE3-A567-B8E7A0687957}" type="datetime10">
              <a:rPr lang="en-US" smtClean="0"/>
              <a:t>14:28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82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62BD-8D8B-46AD-9B8C-A463E47E2FF7}" type="datetime10">
              <a:rPr lang="en-US" smtClean="0"/>
              <a:t>14:28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174172"/>
            <a:ext cx="10515600" cy="9593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422400"/>
            <a:ext cx="10515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476344" y="6376591"/>
            <a:ext cx="2877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003300"/>
                </a:solidFill>
                <a:latin typeface="Arial Narrow" panose="020B0606020202030204" pitchFamily="34" charset="0"/>
              </a:defRPr>
            </a:lvl1pPr>
          </a:lstStyle>
          <a:p>
            <a:fld id="{3F83F346-FC3B-4FAE-9C55-E22FC3EDEB65}" type="datetime10">
              <a:rPr lang="en-US" smtClean="0"/>
              <a:pPr/>
              <a:t>14:27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300"/>
                </a:solidFill>
              </a:defRPr>
            </a:lvl1pPr>
          </a:lstStyle>
          <a:p>
            <a:fld id="{BF021985-4801-4ED1-847D-F9AC44EE79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églalap 6"/>
          <p:cNvSpPr/>
          <p:nvPr userDrawn="1"/>
        </p:nvSpPr>
        <p:spPr>
          <a:xfrm>
            <a:off x="0" y="1167618"/>
            <a:ext cx="12192000" cy="9847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églalap 7"/>
          <p:cNvSpPr/>
          <p:nvPr userDrawn="1"/>
        </p:nvSpPr>
        <p:spPr>
          <a:xfrm>
            <a:off x="0" y="6234797"/>
            <a:ext cx="12192000" cy="9847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/>
          <p:cNvSpPr txBox="1"/>
          <p:nvPr userDrawn="1"/>
        </p:nvSpPr>
        <p:spPr>
          <a:xfrm>
            <a:off x="838200" y="6371371"/>
            <a:ext cx="3386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>
                <a:solidFill>
                  <a:srgbClr val="003300"/>
                </a:solidFill>
                <a:latin typeface="Arial Narrow" panose="020B0606020202030204" pitchFamily="34" charset="0"/>
              </a:rPr>
              <a:t>Geoinformatika</a:t>
            </a:r>
            <a:r>
              <a:rPr lang="hu-HU" dirty="0">
                <a:solidFill>
                  <a:srgbClr val="003300"/>
                </a:solidFill>
                <a:latin typeface="Arial Narrow" panose="020B0606020202030204" pitchFamily="34" charset="0"/>
              </a:rPr>
              <a:t> és adatintegráció</a:t>
            </a:r>
          </a:p>
        </p:txBody>
      </p:sp>
      <p:sp>
        <p:nvSpPr>
          <p:cNvPr id="10" name="Szövegdoboz 9"/>
          <p:cNvSpPr txBox="1"/>
          <p:nvPr userDrawn="1"/>
        </p:nvSpPr>
        <p:spPr>
          <a:xfrm>
            <a:off x="3802744" y="6363673"/>
            <a:ext cx="467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srgbClr val="003300"/>
                </a:solidFill>
                <a:latin typeface="Arial Narrow" panose="020B0606020202030204" pitchFamily="34" charset="0"/>
              </a:rPr>
              <a:t>Elemek kiválasztása 2.</a:t>
            </a:r>
            <a:endParaRPr lang="en-US" dirty="0">
              <a:solidFill>
                <a:srgbClr val="0033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05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3300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rgbClr val="003300"/>
          </a:solidFill>
          <a:latin typeface="Arial Narrow" panose="020B0606020202030204" pitchFamily="34" charset="0"/>
          <a:ea typeface="+mn-ea"/>
          <a:cs typeface="+mn-cs"/>
        </a:defRPr>
      </a:lvl1pPr>
      <a:lvl2pPr marL="534988" indent="-228600" algn="l" defTabSz="914400" rtl="0" eaLnBrk="1" latinLnBrk="0" hangingPunct="1">
        <a:lnSpc>
          <a:spcPct val="90000"/>
        </a:lnSpc>
        <a:spcBef>
          <a:spcPts val="500"/>
        </a:spcBef>
        <a:buFont typeface="Arial Narrow" panose="020B0606020202030204" pitchFamily="34" charset="0"/>
        <a:buChar char="–"/>
        <a:defRPr sz="2400" kern="1200">
          <a:solidFill>
            <a:srgbClr val="006600"/>
          </a:solidFill>
          <a:latin typeface="Arial Narrow" panose="020B0606020202030204" pitchFamily="34" charset="0"/>
          <a:ea typeface="+mn-ea"/>
          <a:cs typeface="+mn-cs"/>
        </a:defRPr>
      </a:lvl2pPr>
      <a:lvl3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rgbClr val="006600"/>
          </a:solidFill>
          <a:latin typeface="Courier New" panose="02070309020205020404" pitchFamily="49" charset="0"/>
          <a:ea typeface="+mn-ea"/>
          <a:cs typeface="Courier New" panose="02070309020205020404" pitchFamily="49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Elemek kiválasztása 2.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/>
              <a:t>Geoinformatika</a:t>
            </a:r>
            <a:r>
              <a:rPr lang="hu-HU" dirty="0"/>
              <a:t> és adatintegráció</a:t>
            </a:r>
          </a:p>
          <a:p>
            <a:r>
              <a:rPr lang="hu-HU" dirty="0"/>
              <a:t>2025.11.11.</a:t>
            </a:r>
          </a:p>
          <a:p>
            <a:r>
              <a:rPr lang="hu-HU" dirty="0" err="1"/>
              <a:t>Bede-Fazekas</a:t>
            </a:r>
            <a:r>
              <a:rPr lang="hu-HU" dirty="0"/>
              <a:t> Ákos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4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Geometriai kapcsolat típusa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6552131" cy="4754563"/>
          </a:xfrm>
        </p:spPr>
        <p:txBody>
          <a:bodyPr/>
          <a:lstStyle/>
          <a:p>
            <a:r>
              <a:rPr lang="hu-HU" dirty="0"/>
              <a:t>tartalmazás ("</a:t>
            </a:r>
            <a:r>
              <a:rPr lang="hu-HU" dirty="0" err="1"/>
              <a:t>contain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lehet közös határuk</a:t>
            </a:r>
          </a:p>
          <a:p>
            <a:pPr lvl="1"/>
            <a:r>
              <a:rPr lang="hu-HU" dirty="0"/>
              <a:t>pont csak pontot tartalmazhat</a:t>
            </a:r>
          </a:p>
          <a:p>
            <a:pPr lvl="1"/>
            <a:r>
              <a:rPr lang="hu-HU" dirty="0"/>
              <a:t>vonal csak pontot és vonalat tartalmazhat</a:t>
            </a:r>
          </a:p>
          <a:p>
            <a:r>
              <a:rPr lang="hu-HU" dirty="0"/>
              <a:t>szigorú tartalmazás ("</a:t>
            </a:r>
            <a:r>
              <a:rPr lang="hu-HU" dirty="0" err="1"/>
              <a:t>completely</a:t>
            </a:r>
            <a:r>
              <a:rPr lang="hu-HU" dirty="0"/>
              <a:t> </a:t>
            </a:r>
            <a:r>
              <a:rPr lang="hu-HU" dirty="0" err="1"/>
              <a:t>contain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a szigorú beleesés inverze</a:t>
            </a:r>
          </a:p>
          <a:p>
            <a:pPr lvl="1"/>
            <a:r>
              <a:rPr lang="hu-HU" dirty="0"/>
              <a:t>nem lehet közös határuk</a:t>
            </a:r>
          </a:p>
          <a:p>
            <a:pPr lvl="1"/>
            <a:r>
              <a:rPr lang="hu-HU" dirty="0"/>
              <a:t>pont és vonal szigorúan semmit nem tartalmazhat</a:t>
            </a:r>
          </a:p>
          <a:p>
            <a:r>
              <a:rPr lang="hu-HU" dirty="0"/>
              <a:t>példa:</a:t>
            </a:r>
          </a:p>
          <a:p>
            <a:pPr lvl="1"/>
            <a:r>
              <a:rPr lang="hu-HU" dirty="0"/>
              <a:t>azon poligonos látnivalók (</a:t>
            </a:r>
            <a:r>
              <a:rPr lang="hu-HU" i="1" dirty="0" err="1"/>
              <a:t>pois_poly</a:t>
            </a:r>
            <a:r>
              <a:rPr lang="hu-HU" dirty="0"/>
              <a:t>), amelyek tartalmaznak épületet (</a:t>
            </a:r>
            <a:r>
              <a:rPr lang="hu-HU" i="1" dirty="0" err="1"/>
              <a:t>buildings</a:t>
            </a:r>
            <a:r>
              <a:rPr lang="hu-HU" dirty="0"/>
              <a:t>)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90332" y="4799342"/>
            <a:ext cx="4687368" cy="1410021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90331" y="3219449"/>
            <a:ext cx="1651376" cy="153705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90331" y="64372"/>
            <a:ext cx="4687368" cy="1625970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90331" y="1639556"/>
            <a:ext cx="3163021" cy="153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32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Geometriai kapcsolat típusa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6552131" cy="4754563"/>
          </a:xfrm>
        </p:spPr>
        <p:txBody>
          <a:bodyPr/>
          <a:lstStyle/>
          <a:p>
            <a:r>
              <a:rPr lang="hu-HU" dirty="0"/>
              <a:t>tartalmazás ("</a:t>
            </a:r>
            <a:r>
              <a:rPr lang="hu-HU" dirty="0" err="1"/>
              <a:t>contain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lehet közös határuk</a:t>
            </a:r>
          </a:p>
          <a:p>
            <a:pPr lvl="1"/>
            <a:r>
              <a:rPr lang="hu-HU" dirty="0"/>
              <a:t>pont csak pontot tartalmazhat</a:t>
            </a:r>
          </a:p>
          <a:p>
            <a:pPr lvl="1"/>
            <a:r>
              <a:rPr lang="hu-HU" dirty="0"/>
              <a:t>vonal csak pontot és vonalat tartalmazhat</a:t>
            </a:r>
          </a:p>
          <a:p>
            <a:r>
              <a:rPr lang="hu-HU" dirty="0"/>
              <a:t>szigorú tartalmazás ("</a:t>
            </a:r>
            <a:r>
              <a:rPr lang="hu-HU" dirty="0" err="1"/>
              <a:t>completely</a:t>
            </a:r>
            <a:r>
              <a:rPr lang="hu-HU" dirty="0"/>
              <a:t> </a:t>
            </a:r>
            <a:r>
              <a:rPr lang="hu-HU" dirty="0" err="1"/>
              <a:t>contain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a szigorú beleesés inverze</a:t>
            </a:r>
          </a:p>
          <a:p>
            <a:pPr lvl="1"/>
            <a:r>
              <a:rPr lang="hu-HU" dirty="0"/>
              <a:t>nem lehet közös határuk</a:t>
            </a:r>
          </a:p>
          <a:p>
            <a:pPr lvl="1"/>
            <a:r>
              <a:rPr lang="hu-HU" dirty="0"/>
              <a:t>pont és vonal szigorúan semmit nem tartalmazhat</a:t>
            </a:r>
          </a:p>
          <a:p>
            <a:r>
              <a:rPr lang="hu-HU" dirty="0"/>
              <a:t>példa:</a:t>
            </a:r>
          </a:p>
          <a:p>
            <a:pPr lvl="1"/>
            <a:r>
              <a:rPr lang="hu-HU" dirty="0"/>
              <a:t>azon poligonos látnivalók (</a:t>
            </a:r>
            <a:r>
              <a:rPr lang="hu-HU" i="1" dirty="0" err="1"/>
              <a:t>pois_poly</a:t>
            </a:r>
            <a:r>
              <a:rPr lang="hu-HU" dirty="0"/>
              <a:t>), amelyek tartalmaznak épületet (</a:t>
            </a:r>
            <a:r>
              <a:rPr lang="hu-HU" i="1" dirty="0" err="1"/>
              <a:t>buildings</a:t>
            </a:r>
            <a:r>
              <a:rPr lang="hu-HU" dirty="0"/>
              <a:t>)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12" name="Kép 11">
            <a:extLst>
              <a:ext uri="{FF2B5EF4-FFF2-40B4-BE49-F238E27FC236}">
                <a16:creationId xmlns:a16="http://schemas.microsoft.com/office/drawing/2014/main" id="{1108AED2-9943-78BB-7BC9-6C6D3C60F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0689" y="1519936"/>
            <a:ext cx="4969490" cy="426281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06296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Geometriai kapcsolat típusa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számos egyéb geometriai kapcsolat</a:t>
            </a:r>
          </a:p>
          <a:p>
            <a:pPr lvl="1"/>
            <a:r>
              <a:rPr lang="hu-HU" dirty="0"/>
              <a:t>egyezés ("</a:t>
            </a:r>
            <a:r>
              <a:rPr lang="hu-HU" dirty="0" err="1"/>
              <a:t>identical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érintés ("</a:t>
            </a:r>
            <a:r>
              <a:rPr lang="hu-HU" dirty="0" err="1"/>
              <a:t>touch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boundary</a:t>
            </a:r>
            <a:r>
              <a:rPr lang="hu-HU" dirty="0"/>
              <a:t> of")</a:t>
            </a:r>
          </a:p>
          <a:p>
            <a:pPr lvl="1"/>
            <a:r>
              <a:rPr lang="hu-HU" dirty="0"/>
              <a:t>középpont beleesése ("</a:t>
            </a:r>
            <a:r>
              <a:rPr lang="hu-HU" dirty="0" err="1"/>
              <a:t>have</a:t>
            </a:r>
            <a:r>
              <a:rPr lang="hu-HU" dirty="0"/>
              <a:t> </a:t>
            </a:r>
            <a:r>
              <a:rPr lang="hu-HU" dirty="0" err="1"/>
              <a:t>their</a:t>
            </a:r>
            <a:r>
              <a:rPr lang="hu-HU" dirty="0"/>
              <a:t> </a:t>
            </a:r>
            <a:r>
              <a:rPr lang="hu-HU" dirty="0" err="1"/>
              <a:t>centroid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stb.</a:t>
            </a:r>
          </a:p>
          <a:p>
            <a:r>
              <a:rPr lang="hu-HU" dirty="0"/>
              <a:t>részletes magyarázat, ábrákkal:</a:t>
            </a:r>
          </a:p>
          <a:p>
            <a:pPr lvl="1"/>
            <a:r>
              <a:rPr lang="en-US" dirty="0"/>
              <a:t>desktop.arcgis.com/en/arcmap/latest/map/working-with-layers/using-select-by-location.htm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2770" y="4546429"/>
            <a:ext cx="4649259" cy="149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374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Kiválasztások kombinálása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természetesen kombinálhatunk kézi, </a:t>
            </a:r>
            <a:r>
              <a:rPr lang="hu-HU" dirty="0" err="1"/>
              <a:t>attribútumadatok</a:t>
            </a:r>
            <a:r>
              <a:rPr lang="hu-HU" dirty="0"/>
              <a:t> alapján történő és geometriai kapcsolat alapján történő kiválasztásokat</a:t>
            </a:r>
          </a:p>
          <a:p>
            <a:pPr lvl="1"/>
            <a:r>
              <a:rPr lang="hu-HU" dirty="0"/>
              <a:t>a feladatot részlépésekre kell bontani (sorrend fontos)</a:t>
            </a:r>
          </a:p>
          <a:p>
            <a:pPr lvl="1"/>
            <a:r>
              <a:rPr lang="hu-HU" dirty="0"/>
              <a:t>fontos, hogy jól adjuk meg a viszonyulást a korábban kiválasztott elemekhez (célréteg)</a:t>
            </a:r>
          </a:p>
          <a:p>
            <a:pPr lvl="1"/>
            <a:r>
              <a:rPr lang="hu-HU" dirty="0"/>
              <a:t>feladatleírásban kulcsszavak felismerése: közül, mellett, egyszerre teljesítik stb.</a:t>
            </a:r>
          </a:p>
          <a:p>
            <a:pPr lvl="1"/>
            <a:r>
              <a:rPr lang="hu-HU" dirty="0"/>
              <a:t>geometriai kapcsolaton alapuló kiválasztás esetén a viszonyítási réteg elemeit is szűkíthetjük ("</a:t>
            </a:r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selected</a:t>
            </a:r>
            <a:r>
              <a:rPr lang="hu-HU" dirty="0"/>
              <a:t> </a:t>
            </a:r>
            <a:r>
              <a:rPr lang="hu-HU" dirty="0" err="1"/>
              <a:t>features</a:t>
            </a:r>
            <a:r>
              <a:rPr lang="hu-HU" dirty="0"/>
              <a:t>")</a:t>
            </a:r>
          </a:p>
          <a:p>
            <a:r>
              <a:rPr lang="hu-HU" dirty="0"/>
              <a:t>legfontosabb: melyik rétegről kell a végén elemeket kiválasztanunk?</a:t>
            </a:r>
          </a:p>
          <a:p>
            <a:pPr lvl="1"/>
            <a:endParaRPr lang="hu-HU" dirty="0"/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510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B92D25-CDB4-9833-210E-0AB97A7B8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 (közös) – kiválasztások kombinálása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DB51A88-5DE4-51A1-8C21-D6176AC42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azon épületeket (</a:t>
            </a:r>
            <a:r>
              <a:rPr lang="hu-HU" i="1" dirty="0" err="1"/>
              <a:t>buildings</a:t>
            </a:r>
            <a:r>
              <a:rPr lang="hu-HU" dirty="0"/>
              <a:t> réteg), amelyek beleesnek a lakóövezetbe (</a:t>
            </a:r>
            <a:r>
              <a:rPr lang="hu-HU" i="1" dirty="0" err="1"/>
              <a:t>landuse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residential</a:t>
            </a:r>
            <a:r>
              <a:rPr lang="hu-HU" dirty="0"/>
              <a:t>)</a:t>
            </a:r>
          </a:p>
          <a:p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F3550C6-1195-A80D-43F0-AB10F4719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18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B92D25-CDB4-9833-210E-0AB97A7B8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 (közös) – kiválasztások kombinálása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DB51A88-5DE4-51A1-8C21-D6176AC42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azon épületeket (</a:t>
            </a:r>
            <a:r>
              <a:rPr lang="hu-HU" i="1" dirty="0" err="1"/>
              <a:t>buildings</a:t>
            </a:r>
            <a:r>
              <a:rPr lang="hu-HU" dirty="0"/>
              <a:t> réteg), amelyek beleesnek a lakóövezetbe (</a:t>
            </a:r>
            <a:r>
              <a:rPr lang="hu-HU" i="1" dirty="0" err="1"/>
              <a:t>landuse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residential</a:t>
            </a:r>
            <a:r>
              <a:rPr lang="hu-HU" dirty="0"/>
              <a:t>)</a:t>
            </a:r>
          </a:p>
          <a:p>
            <a:r>
              <a:rPr lang="hu-HU" dirty="0"/>
              <a:t>melyik rétegről kell a végén elemeket kiválasztanunk?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F3550C6-1195-A80D-43F0-AB10F4719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6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B92D25-CDB4-9833-210E-0AB97A7B8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 (közös) – kiválasztások kombinálása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DB51A88-5DE4-51A1-8C21-D6176AC42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</a:t>
            </a:r>
            <a:r>
              <a:rPr lang="hu-HU" dirty="0">
                <a:solidFill>
                  <a:srgbClr val="FF0000"/>
                </a:solidFill>
              </a:rPr>
              <a:t>azon épületeket</a:t>
            </a:r>
            <a:r>
              <a:rPr lang="hu-HU" dirty="0"/>
              <a:t> (</a:t>
            </a:r>
            <a:r>
              <a:rPr lang="hu-HU" i="1" dirty="0" err="1"/>
              <a:t>buildings</a:t>
            </a:r>
            <a:r>
              <a:rPr lang="hu-HU" dirty="0"/>
              <a:t> réteg), amelyek beleesnek a lakóövezetbe (</a:t>
            </a:r>
            <a:r>
              <a:rPr lang="hu-HU" i="1" dirty="0" err="1"/>
              <a:t>landuse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residential</a:t>
            </a:r>
            <a:r>
              <a:rPr lang="hu-HU" dirty="0"/>
              <a:t>)</a:t>
            </a:r>
          </a:p>
          <a:p>
            <a:r>
              <a:rPr lang="hu-HU" dirty="0"/>
              <a:t>melyik rétegről kell a végén elemeket kiválasztanunk?</a:t>
            </a:r>
          </a:p>
          <a:p>
            <a:pPr lvl="1"/>
            <a:r>
              <a:rPr lang="hu-HU" dirty="0"/>
              <a:t>"épületeket" (</a:t>
            </a:r>
            <a:r>
              <a:rPr lang="hu-HU" dirty="0">
                <a:sym typeface="Wingdings" panose="05000000000000000000" pitchFamily="2" charset="2"/>
              </a:rPr>
              <a:t> </a:t>
            </a:r>
            <a:r>
              <a:rPr lang="hu-HU" dirty="0" err="1">
                <a:sym typeface="Wingdings" panose="05000000000000000000" pitchFamily="2" charset="2"/>
              </a:rPr>
              <a:t>buildings</a:t>
            </a:r>
            <a:r>
              <a:rPr lang="hu-HU" dirty="0">
                <a:sym typeface="Wingdings" panose="05000000000000000000" pitchFamily="2" charset="2"/>
              </a:rPr>
              <a:t> réteg)</a:t>
            </a:r>
          </a:p>
          <a:p>
            <a:pPr lvl="1"/>
            <a:r>
              <a:rPr lang="hu-HU" dirty="0"/>
              <a:t>geometriai kapcsolat alapján (beleesés)</a:t>
            </a:r>
          </a:p>
          <a:p>
            <a:r>
              <a:rPr lang="hu-HU" dirty="0"/>
              <a:t>de nem eshetünk neki az épületek kiválasztásának!</a:t>
            </a:r>
          </a:p>
          <a:p>
            <a:pPr lvl="1"/>
            <a:r>
              <a:rPr lang="hu-HU" dirty="0"/>
              <a:t>mert a viszonyítási réteget (tájhasználati poligonok) előzetesen szűkíteni kell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F3550C6-1195-A80D-43F0-AB10F4719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98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B92D25-CDB4-9833-210E-0AB97A7B8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 (közös) – kiválasztások kombinálása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DB51A88-5DE4-51A1-8C21-D6176AC42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</a:t>
            </a:r>
            <a:r>
              <a:rPr lang="hu-HU" dirty="0">
                <a:solidFill>
                  <a:srgbClr val="FF0000"/>
                </a:solidFill>
              </a:rPr>
              <a:t>azon épületeket</a:t>
            </a:r>
            <a:r>
              <a:rPr lang="hu-HU" dirty="0"/>
              <a:t> (</a:t>
            </a:r>
            <a:r>
              <a:rPr lang="hu-HU" i="1" dirty="0" err="1"/>
              <a:t>buildings</a:t>
            </a:r>
            <a:r>
              <a:rPr lang="hu-HU" dirty="0"/>
              <a:t> réteg), amelyek beleesnek a lakóövezetbe (</a:t>
            </a:r>
            <a:r>
              <a:rPr lang="hu-HU" i="1" dirty="0" err="1"/>
              <a:t>landuse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residential</a:t>
            </a:r>
            <a:r>
              <a:rPr lang="hu-HU" dirty="0"/>
              <a:t>)</a:t>
            </a:r>
          </a:p>
          <a:p>
            <a:r>
              <a:rPr lang="hu-HU" dirty="0"/>
              <a:t>melyik rétegről kell a végén elemeket kiválasztanunk?</a:t>
            </a:r>
          </a:p>
          <a:p>
            <a:pPr lvl="1"/>
            <a:r>
              <a:rPr lang="hu-HU" dirty="0"/>
              <a:t>"épületeket" (</a:t>
            </a:r>
            <a:r>
              <a:rPr lang="hu-HU" dirty="0">
                <a:sym typeface="Wingdings" panose="05000000000000000000" pitchFamily="2" charset="2"/>
              </a:rPr>
              <a:t> </a:t>
            </a:r>
            <a:r>
              <a:rPr lang="hu-HU" dirty="0" err="1">
                <a:sym typeface="Wingdings" panose="05000000000000000000" pitchFamily="2" charset="2"/>
              </a:rPr>
              <a:t>buildings</a:t>
            </a:r>
            <a:r>
              <a:rPr lang="hu-HU" dirty="0">
                <a:sym typeface="Wingdings" panose="05000000000000000000" pitchFamily="2" charset="2"/>
              </a:rPr>
              <a:t> réteg)</a:t>
            </a:r>
          </a:p>
          <a:p>
            <a:pPr lvl="1"/>
            <a:r>
              <a:rPr lang="hu-HU" dirty="0"/>
              <a:t>geometriai kapcsolat alapján (beleesés)</a:t>
            </a:r>
          </a:p>
          <a:p>
            <a:r>
              <a:rPr lang="hu-HU" dirty="0"/>
              <a:t>de nem eshetünk neki az épületek kiválasztásának!</a:t>
            </a:r>
          </a:p>
          <a:p>
            <a:pPr lvl="1"/>
            <a:r>
              <a:rPr lang="hu-HU" dirty="0"/>
              <a:t>mert a viszonyítási réteget (tájhasználati poligonok) előzetesen szűkíteni kell</a:t>
            </a:r>
          </a:p>
          <a:p>
            <a:r>
              <a:rPr lang="hu-HU" dirty="0"/>
              <a:t>tehát a sorrend:</a:t>
            </a:r>
          </a:p>
          <a:p>
            <a:pPr lvl="1"/>
            <a:r>
              <a:rPr lang="hu-HU" dirty="0"/>
              <a:t>1. viszonyítási réteg szűkítése (attribútumadat alapján)</a:t>
            </a:r>
          </a:p>
          <a:p>
            <a:pPr lvl="1"/>
            <a:r>
              <a:rPr lang="hu-HU" dirty="0"/>
              <a:t>2. célréteg szűkítése (geometriai kapcsolat alapján)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F3550C6-1195-A80D-43F0-AB10F4719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73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B92D25-CDB4-9833-210E-0AB97A7B8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 (közös) – kiválasztások kombinálása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DB51A88-5DE4-51A1-8C21-D6176AC42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azon épületeket (</a:t>
            </a:r>
            <a:r>
              <a:rPr lang="hu-HU" i="1" dirty="0" err="1"/>
              <a:t>buildings</a:t>
            </a:r>
            <a:r>
              <a:rPr lang="hu-HU" dirty="0"/>
              <a:t> réteg), amelyek beleesnek a lakóövezetbe (</a:t>
            </a:r>
            <a:r>
              <a:rPr lang="hu-HU" i="1" dirty="0" err="1"/>
              <a:t>landuse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residential</a:t>
            </a:r>
            <a:r>
              <a:rPr lang="hu-HU" dirty="0"/>
              <a:t>)</a:t>
            </a:r>
          </a:p>
          <a:p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F3550C6-1195-A80D-43F0-AB10F4719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9ABD6E40-6D8D-9D78-4B7E-0A8A41E67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76" y="2206752"/>
            <a:ext cx="5316964" cy="394582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9640D029-865B-E7DA-066F-F179A9A5D3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5105" y="2206752"/>
            <a:ext cx="5162633" cy="394582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93251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B92D25-CDB4-9833-210E-0AB97A7B8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 (közös) – kiválasztások kombinálása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DB51A88-5DE4-51A1-8C21-D6176AC42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azon épületeket (</a:t>
            </a:r>
            <a:r>
              <a:rPr lang="hu-HU" i="1" dirty="0" err="1"/>
              <a:t>buildings</a:t>
            </a:r>
            <a:r>
              <a:rPr lang="hu-HU" dirty="0"/>
              <a:t> réteg), amelyek beleesnek a lakóövezetbe (</a:t>
            </a:r>
            <a:r>
              <a:rPr lang="hu-HU" i="1" dirty="0" err="1"/>
              <a:t>landuse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residential</a:t>
            </a:r>
            <a:r>
              <a:rPr lang="hu-HU" dirty="0"/>
              <a:t>)</a:t>
            </a:r>
          </a:p>
          <a:p>
            <a:r>
              <a:rPr lang="hu-HU" dirty="0"/>
              <a:t>extra kérdés: hány ilyen épület van?</a:t>
            </a:r>
          </a:p>
          <a:p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F3550C6-1195-A80D-43F0-AB10F4719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05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Elemek kiválasztása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kézi kiválasztás (kijelölés):</a:t>
            </a:r>
          </a:p>
          <a:p>
            <a:pPr lvl="1"/>
            <a:r>
              <a:rPr lang="hu-HU" dirty="0" err="1"/>
              <a:t>Tools</a:t>
            </a:r>
            <a:r>
              <a:rPr lang="hu-HU" dirty="0"/>
              <a:t> eszköztár</a:t>
            </a:r>
          </a:p>
          <a:p>
            <a:pPr lvl="1"/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Features</a:t>
            </a:r>
            <a:r>
              <a:rPr lang="hu-HU" dirty="0"/>
              <a:t> legördülő gomb</a:t>
            </a:r>
          </a:p>
          <a:p>
            <a:r>
              <a:rPr lang="hu-HU" dirty="0"/>
              <a:t>attribútumadatok alapján történő kiválasztás (szűrés)</a:t>
            </a:r>
          </a:p>
          <a:p>
            <a:pPr lvl="1"/>
            <a:r>
              <a:rPr lang="hu-HU" dirty="0" err="1"/>
              <a:t>Selection</a:t>
            </a:r>
            <a:r>
              <a:rPr lang="hu-HU" dirty="0"/>
              <a:t> menü</a:t>
            </a:r>
          </a:p>
          <a:p>
            <a:pPr lvl="1"/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Attributes</a:t>
            </a:r>
            <a:r>
              <a:rPr lang="hu-HU" dirty="0"/>
              <a:t>… menüelem</a:t>
            </a:r>
          </a:p>
          <a:p>
            <a:r>
              <a:rPr lang="hu-HU" dirty="0">
                <a:solidFill>
                  <a:srgbClr val="FF0000"/>
                </a:solidFill>
              </a:rPr>
              <a:t>geometria alapján történő kiválasztás</a:t>
            </a:r>
          </a:p>
          <a:p>
            <a:pPr lvl="1"/>
            <a:r>
              <a:rPr lang="hu-HU" dirty="0" err="1"/>
              <a:t>Selection</a:t>
            </a:r>
            <a:r>
              <a:rPr lang="hu-HU" dirty="0"/>
              <a:t> menü</a:t>
            </a:r>
          </a:p>
          <a:p>
            <a:pPr lvl="1"/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Location</a:t>
            </a:r>
            <a:r>
              <a:rPr lang="hu-HU" dirty="0"/>
              <a:t>… menüelem</a:t>
            </a:r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030265" y="1404799"/>
            <a:ext cx="2009029" cy="174368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88359" y="3348112"/>
            <a:ext cx="2650935" cy="282885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églalap 5">
            <a:extLst>
              <a:ext uri="{FF2B5EF4-FFF2-40B4-BE49-F238E27FC236}">
                <a16:creationId xmlns:a16="http://schemas.microsoft.com/office/drawing/2014/main" id="{AEE85D61-2ECC-73EF-F6B0-95C391EA3604}"/>
              </a:ext>
            </a:extLst>
          </p:cNvPr>
          <p:cNvSpPr/>
          <p:nvPr/>
        </p:nvSpPr>
        <p:spPr>
          <a:xfrm rot="1225821">
            <a:off x="8699903" y="544473"/>
            <a:ext cx="2709396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– I S M É T L É S</a:t>
            </a:r>
            <a:r>
              <a:rPr lang="hu-HU" sz="2800" b="1" cap="none" spc="0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–</a:t>
            </a:r>
          </a:p>
        </p:txBody>
      </p:sp>
    </p:spTree>
    <p:extLst>
      <p:ext uri="{BB962C8B-B14F-4D97-AF65-F5344CB8AC3E}">
        <p14:creationId xmlns:p14="http://schemas.microsoft.com/office/powerpoint/2010/main" val="11002889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B92D25-CDB4-9833-210E-0AB97A7B8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 (közös) – kiválasztások kombinálása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DB51A88-5DE4-51A1-8C21-D6176AC42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azon épületeket (</a:t>
            </a:r>
            <a:r>
              <a:rPr lang="hu-HU" i="1" dirty="0" err="1"/>
              <a:t>buildings</a:t>
            </a:r>
            <a:r>
              <a:rPr lang="hu-HU" dirty="0"/>
              <a:t> réteg), amelyek beleesnek a lakóövezetbe (</a:t>
            </a:r>
            <a:r>
              <a:rPr lang="hu-HU" i="1" dirty="0" err="1"/>
              <a:t>landuse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residential</a:t>
            </a:r>
            <a:r>
              <a:rPr lang="hu-HU" dirty="0"/>
              <a:t>)</a:t>
            </a:r>
          </a:p>
          <a:p>
            <a:r>
              <a:rPr lang="hu-HU" dirty="0"/>
              <a:t>extra kérdés: hány ilyen épület van?</a:t>
            </a:r>
          </a:p>
          <a:p>
            <a:pPr lvl="1"/>
            <a:r>
              <a:rPr lang="hu-HU" dirty="0"/>
              <a:t>1397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F3550C6-1195-A80D-43F0-AB10F4719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F1FDBEC3-52A0-9861-7B0A-D21736B4DC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1840" y="2837286"/>
            <a:ext cx="8743188" cy="324480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93454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(közös) – kiválasztások kombinálása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100 méteres pontatlanságot feltételezve az éttermek (</a:t>
            </a:r>
            <a:r>
              <a:rPr lang="hu-HU" i="1" dirty="0" err="1"/>
              <a:t>pois_poly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restaurant) területével összemetsző alsóbbrendű főutak (</a:t>
            </a:r>
            <a:r>
              <a:rPr lang="hu-HU" i="1" dirty="0" err="1"/>
              <a:t>roads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secondary</a:t>
            </a:r>
            <a:r>
              <a:rPr lang="hu-HU" dirty="0"/>
              <a:t>) közül azokat, amelyek hidak (</a:t>
            </a:r>
            <a:r>
              <a:rPr lang="hu-HU" dirty="0" err="1"/>
              <a:t>bridge</a:t>
            </a:r>
            <a:r>
              <a:rPr lang="hu-HU" dirty="0"/>
              <a:t>: T)</a:t>
            </a:r>
          </a:p>
          <a:p>
            <a:pPr lvl="1"/>
            <a:endParaRPr lang="hu-HU" dirty="0"/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63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(közös) – kiválasztások kombinálása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100 méteres pontatlanságot feltételezve az éttermek (</a:t>
            </a:r>
            <a:r>
              <a:rPr lang="hu-HU" i="1" dirty="0" err="1"/>
              <a:t>pois_poly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restaurant) területével összemetsző alsóbbrendű főutak (</a:t>
            </a:r>
            <a:r>
              <a:rPr lang="hu-HU" i="1" dirty="0" err="1"/>
              <a:t>roads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secondary</a:t>
            </a:r>
            <a:r>
              <a:rPr lang="hu-HU" dirty="0"/>
              <a:t>) közül azokat, amelyek hidak (</a:t>
            </a:r>
            <a:r>
              <a:rPr lang="hu-HU" dirty="0" err="1"/>
              <a:t>bridge</a:t>
            </a:r>
            <a:r>
              <a:rPr lang="hu-HU" dirty="0"/>
              <a:t>: T)</a:t>
            </a:r>
          </a:p>
          <a:p>
            <a:r>
              <a:rPr lang="hu-HU" dirty="0"/>
              <a:t>melyik rétegről kell a végén elemeket kiválasztanunk?</a:t>
            </a:r>
          </a:p>
          <a:p>
            <a:pPr lvl="1"/>
            <a:endParaRPr lang="hu-HU" dirty="0"/>
          </a:p>
          <a:p>
            <a:endParaRPr lang="hu-HU" dirty="0"/>
          </a:p>
          <a:p>
            <a:pPr lvl="1"/>
            <a:endParaRPr lang="hu-HU" dirty="0"/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774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(közös) – kiválasztások kombinálása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100 méteres pontatlanságot feltételezve az éttermek (</a:t>
            </a:r>
            <a:r>
              <a:rPr lang="hu-HU" i="1" dirty="0" err="1"/>
              <a:t>pois_poly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restaurant) területével összemetsző alsóbbrendű fő</a:t>
            </a:r>
            <a:r>
              <a:rPr lang="hu-HU" dirty="0">
                <a:solidFill>
                  <a:srgbClr val="FF0000"/>
                </a:solidFill>
              </a:rPr>
              <a:t>utak</a:t>
            </a:r>
            <a:r>
              <a:rPr lang="hu-HU" dirty="0"/>
              <a:t> (</a:t>
            </a:r>
            <a:r>
              <a:rPr lang="hu-HU" i="1" dirty="0" err="1"/>
              <a:t>roads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secondary</a:t>
            </a:r>
            <a:r>
              <a:rPr lang="hu-HU" dirty="0"/>
              <a:t>) </a:t>
            </a:r>
            <a:r>
              <a:rPr lang="hu-HU" dirty="0">
                <a:solidFill>
                  <a:srgbClr val="FF0000"/>
                </a:solidFill>
              </a:rPr>
              <a:t>közül azokat</a:t>
            </a:r>
            <a:r>
              <a:rPr lang="hu-HU" dirty="0"/>
              <a:t>, amelyek hidak (</a:t>
            </a:r>
            <a:r>
              <a:rPr lang="hu-HU" dirty="0" err="1"/>
              <a:t>bridge</a:t>
            </a:r>
            <a:r>
              <a:rPr lang="hu-HU" dirty="0"/>
              <a:t>: T)</a:t>
            </a:r>
          </a:p>
          <a:p>
            <a:r>
              <a:rPr lang="hu-HU" dirty="0"/>
              <a:t>melyik rétegről kell a végén elemeket kiválasztanunk?</a:t>
            </a:r>
          </a:p>
          <a:p>
            <a:r>
              <a:rPr lang="hu-HU" dirty="0"/>
              <a:t>lépésekre bontás:</a:t>
            </a:r>
          </a:p>
          <a:p>
            <a:pPr lvl="1"/>
            <a:r>
              <a:rPr lang="hu-HU" dirty="0"/>
              <a:t>1. éttermek leválogatása (attribútumadat alapján)</a:t>
            </a:r>
          </a:p>
          <a:p>
            <a:pPr lvl="1"/>
            <a:r>
              <a:rPr lang="hu-HU" dirty="0"/>
              <a:t>2. főutak leválogatása (attribútumadat alapján)</a:t>
            </a:r>
          </a:p>
          <a:p>
            <a:pPr lvl="1"/>
            <a:r>
              <a:rPr lang="hu-HU" dirty="0"/>
              <a:t>3. éttermek területével összemetsző főutak leválogatása (geometriai kapcsolat alapján)</a:t>
            </a:r>
          </a:p>
          <a:p>
            <a:pPr lvl="1"/>
            <a:r>
              <a:rPr lang="hu-HU" dirty="0"/>
              <a:t>4. további szűkítés hidakra (attribútumadat alapján)</a:t>
            </a:r>
          </a:p>
          <a:p>
            <a:pPr lvl="1"/>
            <a:endParaRPr lang="hu-HU" dirty="0"/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898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A8443-4949-E548-0D21-211DAE9E5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544A7C-53BE-122A-587E-8A042CA4E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(közös) – kiválasztások kombinálása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9CFE98A-FB82-1C1A-CE87-8F3255848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100 méteres pontatlanságot feltételezve az éttermek (</a:t>
            </a:r>
            <a:r>
              <a:rPr lang="hu-HU" i="1" dirty="0" err="1"/>
              <a:t>pois_poly</a:t>
            </a:r>
            <a:r>
              <a:rPr lang="hu-HU" i="1" dirty="0"/>
              <a:t> </a:t>
            </a:r>
            <a:r>
              <a:rPr lang="hu-HU" dirty="0"/>
              <a:t>réteg, </a:t>
            </a:r>
            <a:r>
              <a:rPr lang="hu-HU" dirty="0" err="1"/>
              <a:t>fclass</a:t>
            </a:r>
            <a:r>
              <a:rPr lang="hu-HU" dirty="0"/>
              <a:t>: restaurant) területével összemetsző alsóbbrendű főutak (</a:t>
            </a:r>
            <a:r>
              <a:rPr lang="hu-HU" i="1" dirty="0" err="1"/>
              <a:t>roads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secondary</a:t>
            </a:r>
            <a:r>
              <a:rPr lang="hu-HU" dirty="0"/>
              <a:t>) közül azokat, amelyek hidak (</a:t>
            </a:r>
            <a:r>
              <a:rPr lang="hu-HU" dirty="0" err="1"/>
              <a:t>bridge</a:t>
            </a:r>
            <a:r>
              <a:rPr lang="hu-HU" dirty="0"/>
              <a:t>: T)</a:t>
            </a:r>
          </a:p>
          <a:p>
            <a:r>
              <a:rPr lang="hu-HU" dirty="0"/>
              <a:t>melyik rétegről kell a végén elemeket kiválasztanunk?</a:t>
            </a:r>
          </a:p>
          <a:p>
            <a:r>
              <a:rPr lang="hu-HU" dirty="0"/>
              <a:t>lépésekre bontás:</a:t>
            </a:r>
          </a:p>
          <a:p>
            <a:pPr lvl="1"/>
            <a:r>
              <a:rPr lang="hu-HU" dirty="0"/>
              <a:t>1. éttermek leválogatása (attribútumadat alapján)</a:t>
            </a:r>
          </a:p>
          <a:p>
            <a:pPr lvl="1"/>
            <a:r>
              <a:rPr lang="hu-HU" dirty="0"/>
              <a:t>2. főutak leválogatása (attribútumadat alapján)</a:t>
            </a:r>
          </a:p>
          <a:p>
            <a:pPr lvl="1"/>
            <a:r>
              <a:rPr lang="hu-HU" dirty="0"/>
              <a:t>3. éttermek területével összemetsző főutak leválogatása (geometriai kapcsolat alapján)</a:t>
            </a:r>
          </a:p>
          <a:p>
            <a:pPr lvl="1"/>
            <a:r>
              <a:rPr lang="hu-HU" dirty="0"/>
              <a:t>4. további szűkítés hidakra (attribútumadat alapján)</a:t>
            </a:r>
          </a:p>
          <a:p>
            <a:r>
              <a:rPr lang="hu-HU" dirty="0"/>
              <a:t>többféle sorrendben is megoldható, az egyetlen fontos:</a:t>
            </a:r>
          </a:p>
          <a:p>
            <a:pPr lvl="1"/>
            <a:r>
              <a:rPr lang="hu-HU" dirty="0"/>
              <a:t>geometria alapján történő kiválasztás előtt a viszonyítási réteget (</a:t>
            </a:r>
            <a:r>
              <a:rPr lang="hu-HU" i="1" dirty="0" err="1"/>
              <a:t>pois_poly</a:t>
            </a:r>
            <a:r>
              <a:rPr lang="hu-HU" dirty="0"/>
              <a:t>) szűkítsük az éttermekre</a:t>
            </a:r>
          </a:p>
          <a:p>
            <a:pPr lvl="1"/>
            <a:endParaRPr lang="hu-HU" dirty="0"/>
          </a:p>
          <a:p>
            <a:pPr lvl="1"/>
            <a:endParaRPr lang="hu-HU" dirty="0"/>
          </a:p>
          <a:p>
            <a:pPr lvl="1"/>
            <a:endParaRPr lang="en-US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3EE7837-6AD6-729E-C9C7-C1968B836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28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A9C58-53F5-D75F-C2FE-2FAFE5E76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93F2E-06AA-21EB-395F-6A2914D86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(közös) – kiválasztások kombinálása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0ADC537-0837-40C2-1E9D-585804F75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100 méteres pontatlanságot feltételezve az éttermek (</a:t>
            </a:r>
            <a:r>
              <a:rPr lang="hu-HU" i="1" dirty="0" err="1"/>
              <a:t>pois_poly</a:t>
            </a:r>
            <a:r>
              <a:rPr lang="hu-HU" i="1" dirty="0"/>
              <a:t> </a:t>
            </a:r>
            <a:r>
              <a:rPr lang="hu-HU" dirty="0"/>
              <a:t>réteg, </a:t>
            </a:r>
            <a:r>
              <a:rPr lang="hu-HU" dirty="0" err="1"/>
              <a:t>fclass</a:t>
            </a:r>
            <a:r>
              <a:rPr lang="hu-HU" dirty="0"/>
              <a:t>: restaurant) területével összemetsző alsóbbrendű főutak (</a:t>
            </a:r>
            <a:r>
              <a:rPr lang="hu-HU" i="1" dirty="0" err="1"/>
              <a:t>roads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secondary</a:t>
            </a:r>
            <a:r>
              <a:rPr lang="hu-HU" dirty="0"/>
              <a:t>) közül azokat, amelyek hidak (</a:t>
            </a:r>
            <a:r>
              <a:rPr lang="hu-HU" dirty="0" err="1"/>
              <a:t>bridge</a:t>
            </a:r>
            <a:r>
              <a:rPr lang="hu-HU" dirty="0"/>
              <a:t>: T)</a:t>
            </a:r>
          </a:p>
          <a:p>
            <a:r>
              <a:rPr lang="hu-HU" dirty="0"/>
              <a:t>melyik rétegről kell a végén elemeket kiválasztanunk?</a:t>
            </a:r>
          </a:p>
          <a:p>
            <a:r>
              <a:rPr lang="hu-HU" dirty="0"/>
              <a:t>lépésekre bontás:</a:t>
            </a:r>
          </a:p>
          <a:p>
            <a:pPr lvl="1"/>
            <a:r>
              <a:rPr lang="hu-HU" dirty="0">
                <a:solidFill>
                  <a:srgbClr val="FF0000"/>
                </a:solidFill>
              </a:rPr>
              <a:t>1. éttermek leválogatása (attribútumadat alapján)</a:t>
            </a:r>
          </a:p>
          <a:p>
            <a:pPr lvl="1"/>
            <a:r>
              <a:rPr lang="hu-HU" dirty="0"/>
              <a:t>2. főutak leválogatása (attribútumadat alapján)</a:t>
            </a:r>
          </a:p>
          <a:p>
            <a:pPr lvl="1"/>
            <a:r>
              <a:rPr lang="hu-HU" dirty="0">
                <a:solidFill>
                  <a:srgbClr val="FF0000"/>
                </a:solidFill>
              </a:rPr>
              <a:t>3. éttermek területével összemetsző főutak leválogatása (geometriai kapcsolat alapján)</a:t>
            </a:r>
          </a:p>
          <a:p>
            <a:pPr lvl="1"/>
            <a:r>
              <a:rPr lang="hu-HU" dirty="0"/>
              <a:t>4. további szűkítés hidakra (attribútumadat alapján)</a:t>
            </a:r>
          </a:p>
          <a:p>
            <a:r>
              <a:rPr lang="hu-HU" dirty="0"/>
              <a:t>többféle sorrendben is megoldható, az egyetlen fontos:</a:t>
            </a:r>
          </a:p>
          <a:p>
            <a:pPr lvl="1"/>
            <a:r>
              <a:rPr lang="hu-HU" dirty="0"/>
              <a:t>geometria alapján történő kiválasztás </a:t>
            </a:r>
            <a:r>
              <a:rPr lang="hu-HU" dirty="0">
                <a:solidFill>
                  <a:srgbClr val="FF0000"/>
                </a:solidFill>
              </a:rPr>
              <a:t>előtt</a:t>
            </a:r>
            <a:r>
              <a:rPr lang="hu-HU" dirty="0"/>
              <a:t> a viszonyítási réteget (</a:t>
            </a:r>
            <a:r>
              <a:rPr lang="hu-HU" i="1" dirty="0" err="1"/>
              <a:t>pois_poly</a:t>
            </a:r>
            <a:r>
              <a:rPr lang="hu-HU" dirty="0"/>
              <a:t>) szűkítsük az éttermekre</a:t>
            </a:r>
          </a:p>
          <a:p>
            <a:pPr lvl="1"/>
            <a:endParaRPr lang="hu-HU" dirty="0"/>
          </a:p>
          <a:p>
            <a:pPr lvl="1"/>
            <a:endParaRPr lang="hu-HU" dirty="0"/>
          </a:p>
          <a:p>
            <a:pPr lvl="1"/>
            <a:endParaRPr lang="en-US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8007421-8B44-39E5-F825-1A24E027D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0FB27822-E1F2-FC8C-3457-B580F44BCA48}"/>
              </a:ext>
            </a:extLst>
          </p:cNvPr>
          <p:cNvSpPr/>
          <p:nvPr/>
        </p:nvSpPr>
        <p:spPr>
          <a:xfrm rot="17699959">
            <a:off x="5176783" y="4356532"/>
            <a:ext cx="2026517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 – 3 – 4 – 2 </a:t>
            </a:r>
            <a:endParaRPr lang="hu-HU" sz="2800" b="1" cap="none" spc="0" dirty="0">
              <a:ln w="10160">
                <a:solidFill>
                  <a:srgbClr val="FFC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EDE254DA-C52D-CD4C-A23E-011CF5FB3961}"/>
              </a:ext>
            </a:extLst>
          </p:cNvPr>
          <p:cNvSpPr/>
          <p:nvPr/>
        </p:nvSpPr>
        <p:spPr>
          <a:xfrm rot="803182">
            <a:off x="8730980" y="3327645"/>
            <a:ext cx="1944763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 – 1 – 4 – 3</a:t>
            </a:r>
            <a:endParaRPr lang="hu-HU" sz="2800" b="1" cap="none" spc="0" dirty="0">
              <a:ln w="10160">
                <a:solidFill>
                  <a:srgbClr val="FFC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E547B8FF-AAC3-31EE-0F70-ECF38BA5C4E5}"/>
              </a:ext>
            </a:extLst>
          </p:cNvPr>
          <p:cNvSpPr/>
          <p:nvPr/>
        </p:nvSpPr>
        <p:spPr>
          <a:xfrm rot="19820827">
            <a:off x="7503962" y="4666266"/>
            <a:ext cx="1944763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 – 1 – 3 – 2</a:t>
            </a:r>
            <a:endParaRPr lang="hu-HU" sz="2800" b="1" cap="none" spc="0" dirty="0">
              <a:ln w="10160">
                <a:solidFill>
                  <a:srgbClr val="FFC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7CCC7F0D-5CD4-0877-85CC-F7EAC4D90D40}"/>
              </a:ext>
            </a:extLst>
          </p:cNvPr>
          <p:cNvSpPr/>
          <p:nvPr/>
        </p:nvSpPr>
        <p:spPr>
          <a:xfrm rot="1225821">
            <a:off x="10124918" y="4928059"/>
            <a:ext cx="2026517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 – 1 – 2 – 3 </a:t>
            </a:r>
            <a:endParaRPr lang="hu-HU" sz="2800" b="1" cap="none" spc="0" dirty="0">
              <a:ln w="10160">
                <a:solidFill>
                  <a:srgbClr val="FFC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B36AD5A0-5DAA-82F0-6309-5E556FCD73C2}"/>
              </a:ext>
            </a:extLst>
          </p:cNvPr>
          <p:cNvSpPr/>
          <p:nvPr/>
        </p:nvSpPr>
        <p:spPr>
          <a:xfrm rot="20885805">
            <a:off x="239696" y="5605427"/>
            <a:ext cx="2026517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 – 2 – 1 – 3 </a:t>
            </a:r>
            <a:endParaRPr lang="hu-HU" sz="2800" b="1" cap="none" spc="0" dirty="0">
              <a:ln w="10160">
                <a:solidFill>
                  <a:srgbClr val="FFC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D0F2DEE7-68B7-0D97-754C-7210B0601051}"/>
              </a:ext>
            </a:extLst>
          </p:cNvPr>
          <p:cNvSpPr/>
          <p:nvPr/>
        </p:nvSpPr>
        <p:spPr>
          <a:xfrm rot="4957963">
            <a:off x="6808332" y="2249169"/>
            <a:ext cx="2026517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 – 3 – 2 – 4 </a:t>
            </a:r>
            <a:endParaRPr lang="hu-HU" sz="2800" b="1" cap="none" spc="0" dirty="0">
              <a:ln w="10160">
                <a:solidFill>
                  <a:srgbClr val="FFC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églalap 10">
            <a:extLst>
              <a:ext uri="{FF2B5EF4-FFF2-40B4-BE49-F238E27FC236}">
                <a16:creationId xmlns:a16="http://schemas.microsoft.com/office/drawing/2014/main" id="{685DEB91-27D2-FC1A-9C9D-8D834F0733DD}"/>
              </a:ext>
            </a:extLst>
          </p:cNvPr>
          <p:cNvSpPr/>
          <p:nvPr/>
        </p:nvSpPr>
        <p:spPr>
          <a:xfrm rot="21445749">
            <a:off x="9942655" y="2580500"/>
            <a:ext cx="2026517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 – 4 – 3 – 2 </a:t>
            </a:r>
            <a:endParaRPr lang="hu-HU" sz="2800" b="1" cap="none" spc="0" dirty="0">
              <a:ln w="10160">
                <a:solidFill>
                  <a:srgbClr val="FFC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BB859AAD-1CD5-7686-AE49-8C725420BBB0}"/>
              </a:ext>
            </a:extLst>
          </p:cNvPr>
          <p:cNvSpPr/>
          <p:nvPr/>
        </p:nvSpPr>
        <p:spPr>
          <a:xfrm rot="2222416">
            <a:off x="137331" y="3886461"/>
            <a:ext cx="2026517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 – 4 – 1 – 3 </a:t>
            </a:r>
            <a:endParaRPr lang="hu-HU" sz="2800" b="1" cap="none" spc="0" dirty="0">
              <a:ln w="10160">
                <a:solidFill>
                  <a:srgbClr val="FFC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D155C6D9-DF3E-455B-9FCC-355A6D1678FD}"/>
              </a:ext>
            </a:extLst>
          </p:cNvPr>
          <p:cNvSpPr/>
          <p:nvPr/>
        </p:nvSpPr>
        <p:spPr>
          <a:xfrm rot="19988743">
            <a:off x="5176783" y="2741248"/>
            <a:ext cx="2026517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 – 4 – 2 – 3 </a:t>
            </a:r>
            <a:endParaRPr lang="hu-HU" sz="2800" b="1" cap="none" spc="0" dirty="0">
              <a:ln w="10160">
                <a:solidFill>
                  <a:srgbClr val="FFC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églalap 13">
            <a:extLst>
              <a:ext uri="{FF2B5EF4-FFF2-40B4-BE49-F238E27FC236}">
                <a16:creationId xmlns:a16="http://schemas.microsoft.com/office/drawing/2014/main" id="{DFD06D8A-6292-2CCE-A3A4-E7E0AE52FF3C}"/>
              </a:ext>
            </a:extLst>
          </p:cNvPr>
          <p:cNvSpPr/>
          <p:nvPr/>
        </p:nvSpPr>
        <p:spPr>
          <a:xfrm rot="2217868">
            <a:off x="8348205" y="5927527"/>
            <a:ext cx="2026517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 – 2 – 3 – 4 </a:t>
            </a:r>
            <a:endParaRPr lang="hu-HU" sz="2800" b="1" cap="none" spc="0" dirty="0">
              <a:ln w="10160">
                <a:solidFill>
                  <a:srgbClr val="FFC00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08264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(közös) – kiválasztások kombinálása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válasszuk ki 100 méteres pontatlanságot feltételezve az éttermek (</a:t>
            </a:r>
            <a:r>
              <a:rPr lang="hu-HU" i="1" dirty="0" err="1"/>
              <a:t>pois_poly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restaurant) területével összemetsző alsóbbrendű főutak (</a:t>
            </a:r>
            <a:r>
              <a:rPr lang="hu-HU" i="1" dirty="0" err="1"/>
              <a:t>roads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secondary</a:t>
            </a:r>
            <a:r>
              <a:rPr lang="hu-HU" dirty="0"/>
              <a:t>) közül azokat, amelyek hidak (</a:t>
            </a:r>
            <a:r>
              <a:rPr lang="hu-HU" dirty="0" err="1"/>
              <a:t>bridge</a:t>
            </a:r>
            <a:r>
              <a:rPr lang="hu-HU" dirty="0"/>
              <a:t>: T)</a:t>
            </a:r>
          </a:p>
          <a:p>
            <a:pPr lvl="1"/>
            <a:endParaRPr lang="hu-HU" dirty="0"/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8099" y="2975670"/>
            <a:ext cx="2314575" cy="3158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773" y="2975670"/>
            <a:ext cx="2335459" cy="3158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2331" y="2975670"/>
            <a:ext cx="2034644" cy="3158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44074" y="2975670"/>
            <a:ext cx="2314575" cy="3158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425" y="2975670"/>
            <a:ext cx="2314575" cy="315843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909077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feladat (egyéni) – kiválasztás geometria alapján 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  <a:tabLst>
                <a:tab pos="10317163" algn="r"/>
              </a:tabLst>
            </a:pPr>
            <a:r>
              <a:rPr lang="hu-HU" dirty="0"/>
              <a:t>válaszd ki a </a:t>
            </a:r>
            <a:r>
              <a:rPr lang="hu-HU" i="1" dirty="0" err="1"/>
              <a:t>landuse</a:t>
            </a:r>
            <a:r>
              <a:rPr lang="hu-HU" dirty="0"/>
              <a:t> rétegről a szőlőket (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vineyard</a:t>
            </a:r>
            <a:r>
              <a:rPr lang="hu-HU" dirty="0"/>
              <a:t>), majd válaszd ki azokat az épületeket a </a:t>
            </a:r>
            <a:r>
              <a:rPr lang="hu-HU" i="1" dirty="0" err="1"/>
              <a:t>buildings</a:t>
            </a:r>
            <a:r>
              <a:rPr lang="hu-HU" dirty="0"/>
              <a:t> rétegről, amelyek beleesnek	(63)</a:t>
            </a:r>
          </a:p>
          <a:p>
            <a:pPr marL="457200" indent="-457200">
              <a:buAutoNum type="arabicPeriod"/>
              <a:tabLst>
                <a:tab pos="10317163" algn="r"/>
              </a:tabLst>
            </a:pPr>
            <a:r>
              <a:rPr lang="hu-HU" dirty="0"/>
              <a:t>válaszd ki azokat területhasználati poligonokat (</a:t>
            </a:r>
            <a:r>
              <a:rPr lang="hu-HU" i="1" dirty="0" err="1"/>
              <a:t>landuse</a:t>
            </a:r>
            <a:r>
              <a:rPr lang="hu-HU" dirty="0"/>
              <a:t> réteg), amelyek összemetsződnek természeti látnivalóval (</a:t>
            </a:r>
            <a:r>
              <a:rPr lang="hu-HU" i="1" dirty="0" err="1"/>
              <a:t>natural_poi</a:t>
            </a:r>
            <a:r>
              <a:rPr lang="hu-HU" dirty="0"/>
              <a:t>),100 m-es </a:t>
            </a:r>
            <a:r>
              <a:rPr lang="hu-HU" dirty="0" err="1"/>
              <a:t>pontatlanságot</a:t>
            </a:r>
            <a:r>
              <a:rPr lang="hu-HU" dirty="0"/>
              <a:t> megengedve	(29)</a:t>
            </a:r>
          </a:p>
          <a:p>
            <a:pPr marL="457200" indent="-457200">
              <a:buAutoNum type="arabicPeriod"/>
              <a:tabLst>
                <a:tab pos="10317163" algn="r"/>
              </a:tabLst>
            </a:pPr>
            <a:r>
              <a:rPr lang="hu-HU" dirty="0"/>
              <a:t>válaszd ki azokat a területhasználati poligonokat (</a:t>
            </a:r>
            <a:r>
              <a:rPr lang="hu-HU" i="1" dirty="0" err="1"/>
              <a:t>landuse</a:t>
            </a:r>
            <a:r>
              <a:rPr lang="hu-HU" dirty="0"/>
              <a:t> réteg), amelyek szigorúan tartalmaznak olyan útszakaszokat (</a:t>
            </a:r>
            <a:r>
              <a:rPr lang="hu-HU" i="1" dirty="0" err="1"/>
              <a:t>roads</a:t>
            </a:r>
            <a:r>
              <a:rPr lang="hu-HU" dirty="0"/>
              <a:t>), amelyeken van sebességkorlátozás (</a:t>
            </a:r>
            <a:r>
              <a:rPr lang="hu-HU" dirty="0" err="1"/>
              <a:t>maxspeed</a:t>
            </a:r>
            <a:r>
              <a:rPr lang="hu-HU" dirty="0"/>
              <a:t>: 0-nál nagyobb)	(7)</a:t>
            </a:r>
          </a:p>
          <a:p>
            <a:pPr marL="457200" indent="-457200">
              <a:buAutoNum type="arabicPeriod"/>
              <a:tabLst>
                <a:tab pos="10317163" algn="r"/>
              </a:tabLst>
            </a:pPr>
            <a:r>
              <a:rPr lang="hu-HU" dirty="0"/>
              <a:t>válaszd ki az utak (</a:t>
            </a:r>
            <a:r>
              <a:rPr lang="hu-HU" i="1" dirty="0" err="1"/>
              <a:t>roads</a:t>
            </a:r>
            <a:r>
              <a:rPr lang="hu-HU" dirty="0"/>
              <a:t> réteg) közül azokat, amelyek hidak (</a:t>
            </a:r>
            <a:r>
              <a:rPr lang="hu-HU" dirty="0" err="1"/>
              <a:t>bridge</a:t>
            </a:r>
            <a:r>
              <a:rPr lang="hu-HU" dirty="0"/>
              <a:t>: T) vagy 50 m-es toleranciatávolságot feltételezve összemetsződnek valamely poligonos látnivalóval (</a:t>
            </a:r>
            <a:r>
              <a:rPr lang="hu-HU" i="1" dirty="0" err="1"/>
              <a:t>pois_poly</a:t>
            </a:r>
            <a:r>
              <a:rPr lang="hu-HU" dirty="0"/>
              <a:t> réteg)	(266)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638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feladat megoldása (1–3)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725" y="1351756"/>
            <a:ext cx="2299074" cy="31596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83645" y="1351756"/>
            <a:ext cx="2321636" cy="31596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2481" y="1351756"/>
            <a:ext cx="2315498" cy="31596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35761" y="1351756"/>
            <a:ext cx="2336390" cy="3159690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7A023148-5C07-B8F9-571D-52DED94C94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3045" y="1351756"/>
            <a:ext cx="2265269" cy="315969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322114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feladat megoldása (4)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9A62D45E-9B8D-FD8A-BBBF-3B6A7251F7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75" t="555" r="2585" b="1683"/>
          <a:stretch/>
        </p:blipFill>
        <p:spPr>
          <a:xfrm>
            <a:off x="960438" y="1420705"/>
            <a:ext cx="3325633" cy="467211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2BB31B44-6702-D042-DD29-88CE51AA74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8338" y="1420705"/>
            <a:ext cx="3357562" cy="467211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6544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Kiválasztás geometria alapján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7724213" cy="4754563"/>
          </a:xfrm>
        </p:spPr>
        <p:txBody>
          <a:bodyPr/>
          <a:lstStyle/>
          <a:p>
            <a:r>
              <a:rPr lang="hu-HU" dirty="0"/>
              <a:t>négy lépés</a:t>
            </a:r>
          </a:p>
          <a:p>
            <a:pPr lvl="1"/>
            <a:r>
              <a:rPr lang="hu-HU" dirty="0"/>
              <a:t>viszonyulás a korábban kiválasztott elemekhez</a:t>
            </a:r>
          </a:p>
          <a:p>
            <a:pPr lvl="1"/>
            <a:r>
              <a:rPr lang="hu-HU" dirty="0"/>
              <a:t>célréteg(</a:t>
            </a:r>
            <a:r>
              <a:rPr lang="hu-HU" dirty="0" err="1"/>
              <a:t>ek</a:t>
            </a:r>
            <a:r>
              <a:rPr lang="hu-HU" dirty="0"/>
              <a:t>) (amin kiválasztunk elemeket)</a:t>
            </a:r>
          </a:p>
          <a:p>
            <a:pPr lvl="1"/>
            <a:r>
              <a:rPr lang="hu-HU" dirty="0"/>
              <a:t>viszonyítási réteg (amihez viszonyítjuk a célréteg geometriáját)</a:t>
            </a:r>
          </a:p>
          <a:p>
            <a:pPr lvl="1"/>
            <a:r>
              <a:rPr lang="hu-HU" dirty="0"/>
              <a:t>geometriai kapcsolat típusa</a:t>
            </a:r>
          </a:p>
          <a:p>
            <a:r>
              <a:rPr lang="hu-HU" dirty="0"/>
              <a:t>viszonyulás a korábban kiválasztott elemekhez</a:t>
            </a:r>
          </a:p>
          <a:p>
            <a:pPr lvl="1"/>
            <a:r>
              <a:rPr lang="hu-HU" dirty="0"/>
              <a:t>a már ismert négy lehetőség (kicsit más névvel)</a:t>
            </a:r>
          </a:p>
          <a:p>
            <a:pPr lvl="1"/>
            <a:r>
              <a:rPr lang="hu-HU" dirty="0"/>
              <a:t>a korábbi kiválasztás történhet kézzel vagy </a:t>
            </a:r>
            <a:r>
              <a:rPr lang="hu-HU" dirty="0" err="1"/>
              <a:t>attribútumadatok</a:t>
            </a:r>
            <a:r>
              <a:rPr lang="hu-HU" dirty="0"/>
              <a:t> alapján is!</a:t>
            </a:r>
            <a:endParaRPr lang="en-US" dirty="0"/>
          </a:p>
          <a:p>
            <a:r>
              <a:rPr lang="hu-HU" dirty="0"/>
              <a:t>célréteg ("</a:t>
            </a:r>
            <a:r>
              <a:rPr lang="hu-HU" dirty="0" err="1"/>
              <a:t>target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szűkíthetünk a kiválasztható rétegekre</a:t>
            </a:r>
          </a:p>
          <a:p>
            <a:pPr lvl="1"/>
            <a:r>
              <a:rPr lang="hu-HU" dirty="0"/>
              <a:t>akár többet is választhatunk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2413" y="1422400"/>
            <a:ext cx="3410512" cy="464162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églalap 5"/>
          <p:cNvSpPr/>
          <p:nvPr/>
        </p:nvSpPr>
        <p:spPr>
          <a:xfrm>
            <a:off x="8495565" y="1981199"/>
            <a:ext cx="3544205" cy="4077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églalap 6"/>
          <p:cNvSpPr/>
          <p:nvPr/>
        </p:nvSpPr>
        <p:spPr>
          <a:xfrm>
            <a:off x="8495566" y="2463800"/>
            <a:ext cx="3544205" cy="1784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églalap 7"/>
          <p:cNvSpPr/>
          <p:nvPr/>
        </p:nvSpPr>
        <p:spPr>
          <a:xfrm>
            <a:off x="8495565" y="4310459"/>
            <a:ext cx="3544205" cy="4901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églalap 8"/>
          <p:cNvSpPr/>
          <p:nvPr/>
        </p:nvSpPr>
        <p:spPr>
          <a:xfrm>
            <a:off x="8495565" y="4872037"/>
            <a:ext cx="3544205" cy="804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1715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DF1745E-E835-7F67-5182-C08B649BD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4. feladat (közös) – trükkös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18FCFB6-E3ED-137F-9777-E0276DD62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hány ház (</a:t>
            </a:r>
            <a:r>
              <a:rPr lang="hu-HU" i="1" dirty="0" err="1"/>
              <a:t>buildings</a:t>
            </a:r>
            <a:r>
              <a:rPr lang="hu-HU" dirty="0"/>
              <a:t> réteg, </a:t>
            </a:r>
            <a:r>
              <a:rPr lang="hu-HU" dirty="0" err="1"/>
              <a:t>type</a:t>
            </a:r>
            <a:r>
              <a:rPr lang="hu-HU" dirty="0"/>
              <a:t>: house) található a </a:t>
            </a:r>
            <a:r>
              <a:rPr lang="hu-HU" dirty="0" err="1"/>
              <a:t>kétirányú</a:t>
            </a:r>
            <a:r>
              <a:rPr lang="hu-HU" dirty="0"/>
              <a:t> utakat (</a:t>
            </a:r>
            <a:r>
              <a:rPr lang="hu-HU" i="1" dirty="0" err="1"/>
              <a:t>roads</a:t>
            </a:r>
            <a:r>
              <a:rPr lang="hu-HU" dirty="0"/>
              <a:t> réteg, </a:t>
            </a:r>
            <a:r>
              <a:rPr lang="hu-HU" dirty="0" err="1"/>
              <a:t>oneway</a:t>
            </a:r>
            <a:r>
              <a:rPr lang="hu-HU" dirty="0"/>
              <a:t>: B) szigorúan tartalmazó szőlőterületeken (</a:t>
            </a:r>
            <a:r>
              <a:rPr lang="hu-HU" i="1" dirty="0" err="1"/>
              <a:t>landuse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vineyard</a:t>
            </a:r>
            <a:r>
              <a:rPr lang="hu-HU" dirty="0"/>
              <a:t>)?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5599273-08AD-97F9-0117-A7B40B5B1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707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DF1745E-E835-7F67-5182-C08B649BD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4. feladat (közös) – megoldás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18FCFB6-E3ED-137F-9777-E0276DD62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hány ház (</a:t>
            </a:r>
            <a:r>
              <a:rPr lang="hu-HU" i="1" dirty="0" err="1"/>
              <a:t>buildings</a:t>
            </a:r>
            <a:r>
              <a:rPr lang="hu-HU" dirty="0"/>
              <a:t> réteg, </a:t>
            </a:r>
            <a:r>
              <a:rPr lang="hu-HU" dirty="0" err="1"/>
              <a:t>type</a:t>
            </a:r>
            <a:r>
              <a:rPr lang="hu-HU" dirty="0"/>
              <a:t>: house) található a </a:t>
            </a:r>
            <a:r>
              <a:rPr lang="hu-HU" dirty="0" err="1"/>
              <a:t>kétirányú</a:t>
            </a:r>
            <a:r>
              <a:rPr lang="hu-HU" dirty="0"/>
              <a:t> utakat (</a:t>
            </a:r>
            <a:r>
              <a:rPr lang="hu-HU" i="1" dirty="0" err="1"/>
              <a:t>roads</a:t>
            </a:r>
            <a:r>
              <a:rPr lang="hu-HU" dirty="0"/>
              <a:t> réteg, </a:t>
            </a:r>
            <a:r>
              <a:rPr lang="hu-HU" dirty="0" err="1"/>
              <a:t>oneway</a:t>
            </a:r>
            <a:r>
              <a:rPr lang="hu-HU" dirty="0"/>
              <a:t>: B) szigorúan tartalmazó szőlőterületeken (</a:t>
            </a:r>
            <a:r>
              <a:rPr lang="hu-HU" i="1" dirty="0" err="1"/>
              <a:t>landuse</a:t>
            </a:r>
            <a:r>
              <a:rPr lang="hu-HU" dirty="0"/>
              <a:t> réteg, </a:t>
            </a:r>
            <a:r>
              <a:rPr lang="hu-HU" dirty="0" err="1"/>
              <a:t>fclass</a:t>
            </a:r>
            <a:r>
              <a:rPr lang="hu-HU" dirty="0"/>
              <a:t>: </a:t>
            </a:r>
            <a:r>
              <a:rPr lang="hu-HU" dirty="0" err="1"/>
              <a:t>vineyard</a:t>
            </a:r>
            <a:r>
              <a:rPr lang="hu-HU" dirty="0"/>
              <a:t>)?</a:t>
            </a:r>
          </a:p>
          <a:p>
            <a:pPr lvl="1"/>
            <a:r>
              <a:rPr lang="hu-HU" dirty="0"/>
              <a:t>1.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Attribute</a:t>
            </a:r>
            <a:r>
              <a:rPr lang="hu-HU" dirty="0"/>
              <a:t>, </a:t>
            </a:r>
            <a:r>
              <a:rPr lang="hu-HU" dirty="0" err="1"/>
              <a:t>roads</a:t>
            </a:r>
            <a:r>
              <a:rPr lang="hu-HU" dirty="0"/>
              <a:t>, </a:t>
            </a:r>
            <a:r>
              <a:rPr lang="hu-HU" dirty="0" err="1"/>
              <a:t>new</a:t>
            </a:r>
            <a:r>
              <a:rPr lang="hu-HU" dirty="0"/>
              <a:t>, "</a:t>
            </a:r>
            <a:r>
              <a:rPr lang="hu-HU" dirty="0" err="1"/>
              <a:t>oneway</a:t>
            </a:r>
            <a:r>
              <a:rPr lang="hu-HU" dirty="0"/>
              <a:t>" = 'B' (762)</a:t>
            </a:r>
          </a:p>
          <a:p>
            <a:pPr lvl="1"/>
            <a:r>
              <a:rPr lang="hu-HU" dirty="0"/>
              <a:t>2.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Attribute</a:t>
            </a:r>
            <a:r>
              <a:rPr lang="hu-HU" dirty="0"/>
              <a:t>, </a:t>
            </a:r>
            <a:r>
              <a:rPr lang="hu-HU" dirty="0" err="1"/>
              <a:t>landuse</a:t>
            </a:r>
            <a:r>
              <a:rPr lang="hu-HU" dirty="0"/>
              <a:t>, </a:t>
            </a:r>
            <a:r>
              <a:rPr lang="hu-HU" dirty="0" err="1"/>
              <a:t>new</a:t>
            </a:r>
            <a:r>
              <a:rPr lang="hu-HU" dirty="0"/>
              <a:t>, "</a:t>
            </a:r>
            <a:r>
              <a:rPr lang="hu-HU" dirty="0" err="1"/>
              <a:t>fclass</a:t>
            </a:r>
            <a:r>
              <a:rPr lang="hu-HU" dirty="0"/>
              <a:t>" = '</a:t>
            </a:r>
            <a:r>
              <a:rPr lang="hu-HU" dirty="0" err="1"/>
              <a:t>vineyard</a:t>
            </a:r>
            <a:r>
              <a:rPr lang="hu-HU" dirty="0"/>
              <a:t>' (5)</a:t>
            </a:r>
          </a:p>
          <a:p>
            <a:pPr lvl="1"/>
            <a:r>
              <a:rPr lang="hu-HU" dirty="0"/>
              <a:t>3.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Location</a:t>
            </a:r>
            <a:r>
              <a:rPr lang="hu-HU" dirty="0"/>
              <a:t>, </a:t>
            </a:r>
            <a:r>
              <a:rPr lang="hu-HU" dirty="0" err="1"/>
              <a:t>landuse</a:t>
            </a:r>
            <a:r>
              <a:rPr lang="hu-HU" dirty="0"/>
              <a:t>,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currently</a:t>
            </a:r>
            <a:r>
              <a:rPr lang="hu-HU" dirty="0"/>
              <a:t> </a:t>
            </a:r>
            <a:r>
              <a:rPr lang="hu-HU" dirty="0" err="1"/>
              <a:t>selected</a:t>
            </a:r>
            <a:r>
              <a:rPr lang="hu-HU" dirty="0"/>
              <a:t>, </a:t>
            </a:r>
            <a:r>
              <a:rPr lang="hu-HU" dirty="0" err="1"/>
              <a:t>source</a:t>
            </a:r>
            <a:r>
              <a:rPr lang="hu-HU" dirty="0"/>
              <a:t>: </a:t>
            </a:r>
            <a:r>
              <a:rPr lang="hu-HU" dirty="0" err="1"/>
              <a:t>roads</a:t>
            </a:r>
            <a:r>
              <a:rPr lang="hu-HU" dirty="0"/>
              <a:t>, </a:t>
            </a:r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selected</a:t>
            </a:r>
            <a:r>
              <a:rPr lang="hu-HU" dirty="0"/>
              <a:t>, </a:t>
            </a:r>
            <a:r>
              <a:rPr lang="hu-HU" dirty="0" err="1"/>
              <a:t>completely</a:t>
            </a:r>
            <a:r>
              <a:rPr lang="hu-HU" dirty="0"/>
              <a:t> </a:t>
            </a:r>
            <a:r>
              <a:rPr lang="hu-HU" dirty="0" err="1"/>
              <a:t>contain</a:t>
            </a:r>
            <a:r>
              <a:rPr lang="hu-HU" dirty="0"/>
              <a:t> (2)</a:t>
            </a:r>
          </a:p>
          <a:p>
            <a:pPr lvl="1"/>
            <a:r>
              <a:rPr lang="hu-HU" dirty="0"/>
              <a:t>4.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Location</a:t>
            </a:r>
            <a:r>
              <a:rPr lang="hu-HU" dirty="0"/>
              <a:t>, </a:t>
            </a:r>
            <a:r>
              <a:rPr lang="hu-HU" dirty="0" err="1"/>
              <a:t>buildings</a:t>
            </a:r>
            <a:r>
              <a:rPr lang="hu-HU" dirty="0"/>
              <a:t>,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features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(</a:t>
            </a:r>
            <a:r>
              <a:rPr lang="hu-HU" dirty="0" err="1"/>
              <a:t>new</a:t>
            </a:r>
            <a:r>
              <a:rPr lang="hu-HU" dirty="0"/>
              <a:t>), </a:t>
            </a:r>
            <a:r>
              <a:rPr lang="hu-HU" dirty="0" err="1"/>
              <a:t>source</a:t>
            </a:r>
            <a:r>
              <a:rPr lang="hu-HU" dirty="0"/>
              <a:t>: </a:t>
            </a:r>
            <a:r>
              <a:rPr lang="hu-HU" dirty="0" err="1"/>
              <a:t>landuse</a:t>
            </a:r>
            <a:r>
              <a:rPr lang="hu-HU" dirty="0"/>
              <a:t>, </a:t>
            </a:r>
            <a:r>
              <a:rPr lang="hu-HU" dirty="0" err="1"/>
              <a:t>Use</a:t>
            </a:r>
            <a:r>
              <a:rPr lang="hu-HU" dirty="0"/>
              <a:t> </a:t>
            </a:r>
            <a:r>
              <a:rPr lang="hu-HU" dirty="0" err="1"/>
              <a:t>selected</a:t>
            </a:r>
            <a:r>
              <a:rPr lang="hu-HU" dirty="0"/>
              <a:t>, </a:t>
            </a:r>
            <a:r>
              <a:rPr lang="hu-HU" dirty="0" err="1"/>
              <a:t>within</a:t>
            </a:r>
            <a:r>
              <a:rPr lang="hu-HU" dirty="0"/>
              <a:t> (62)</a:t>
            </a:r>
          </a:p>
          <a:p>
            <a:pPr lvl="1"/>
            <a:r>
              <a:rPr lang="hu-HU" dirty="0"/>
              <a:t>5.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Attribute</a:t>
            </a:r>
            <a:r>
              <a:rPr lang="hu-HU" dirty="0"/>
              <a:t>, </a:t>
            </a:r>
            <a:r>
              <a:rPr lang="hu-HU" dirty="0" err="1"/>
              <a:t>buildings</a:t>
            </a:r>
            <a:r>
              <a:rPr lang="hu-HU" dirty="0"/>
              <a:t>,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current</a:t>
            </a:r>
            <a:r>
              <a:rPr lang="hu-HU" dirty="0"/>
              <a:t>, "</a:t>
            </a:r>
            <a:r>
              <a:rPr lang="hu-HU" dirty="0" err="1"/>
              <a:t>type</a:t>
            </a:r>
            <a:r>
              <a:rPr lang="hu-HU" dirty="0"/>
              <a:t>" = 'house' (0)</a:t>
            </a:r>
          </a:p>
          <a:p>
            <a:r>
              <a:rPr lang="hu-HU" dirty="0"/>
              <a:t>természetesen a 2 és 3 felcserélhető (csak a </a:t>
            </a:r>
            <a:r>
              <a:rPr lang="hu-HU" dirty="0" err="1"/>
              <a:t>new</a:t>
            </a:r>
            <a:r>
              <a:rPr lang="hu-HU" dirty="0"/>
              <a:t>/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nem), illetve a 4 és 5 is felcserélhető (csak a </a:t>
            </a:r>
            <a:r>
              <a:rPr lang="hu-HU" dirty="0" err="1"/>
              <a:t>new</a:t>
            </a:r>
            <a:r>
              <a:rPr lang="hu-HU" dirty="0"/>
              <a:t>/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nem)</a:t>
            </a:r>
          </a:p>
          <a:p>
            <a:r>
              <a:rPr lang="hu-HU" dirty="0"/>
              <a:t>eredmény: 0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5599273-08AD-97F9-0117-A7B40B5B1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25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C4F073E-3473-1653-FEBE-2C5E2D0D4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Gyakorlás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B3AB6C6-9B52-86DC-A4EB-43179263E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10 gyakorló feladat (megoldással): gyakorló_feladatok.docx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0A457A6-0F23-07E4-F0C4-CA05E9684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7850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Köszönöm a figyelmet!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kérdések?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85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Kiválasztás geometria alapján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7724213" cy="4754563"/>
          </a:xfrm>
        </p:spPr>
        <p:txBody>
          <a:bodyPr/>
          <a:lstStyle/>
          <a:p>
            <a:r>
              <a:rPr lang="hu-HU" dirty="0"/>
              <a:t>viszonyítási réteg ("</a:t>
            </a:r>
            <a:r>
              <a:rPr lang="hu-HU" dirty="0" err="1"/>
              <a:t>source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csak egy réteget választhatunk</a:t>
            </a:r>
          </a:p>
          <a:p>
            <a:pPr lvl="1"/>
            <a:r>
              <a:rPr lang="hu-HU" dirty="0"/>
              <a:t>alapértelmezetten a viszonyítási réteg összes elemét használjuk</a:t>
            </a:r>
          </a:p>
          <a:p>
            <a:pPr lvl="1"/>
            <a:r>
              <a:rPr lang="hu-HU" dirty="0"/>
              <a:t>de szűkíthetjük csak a kijelölt elemeire (mintha ideiglenes réteget képeztünk volna belőlük)</a:t>
            </a:r>
          </a:p>
          <a:p>
            <a:r>
              <a:rPr lang="hu-HU" dirty="0"/>
              <a:t>geometriai kapcsolat típusa</a:t>
            </a:r>
          </a:p>
          <a:p>
            <a:pPr lvl="1"/>
            <a:r>
              <a:rPr lang="hu-HU" dirty="0"/>
              <a:t>nagyon sokféle</a:t>
            </a:r>
          </a:p>
          <a:p>
            <a:pPr lvl="1"/>
            <a:r>
              <a:rPr lang="hu-HU" dirty="0"/>
              <a:t>csak néhányat szoktunk használni (összemetszés, tartalmazás, beleesés)</a:t>
            </a:r>
          </a:p>
          <a:p>
            <a:pPr lvl="1"/>
            <a:r>
              <a:rPr lang="hu-HU" dirty="0"/>
              <a:t>a rétegek geometriatípusától (pont/vonal/poligon) is függ, hogy minek van értelme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2413" y="1422400"/>
            <a:ext cx="3410512" cy="464162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églalap 5"/>
          <p:cNvSpPr/>
          <p:nvPr/>
        </p:nvSpPr>
        <p:spPr>
          <a:xfrm>
            <a:off x="8495565" y="1981199"/>
            <a:ext cx="3544205" cy="4077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églalap 6"/>
          <p:cNvSpPr/>
          <p:nvPr/>
        </p:nvSpPr>
        <p:spPr>
          <a:xfrm>
            <a:off x="8495566" y="2463800"/>
            <a:ext cx="3544205" cy="1784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églalap 7"/>
          <p:cNvSpPr/>
          <p:nvPr/>
        </p:nvSpPr>
        <p:spPr>
          <a:xfrm>
            <a:off x="8495565" y="4310459"/>
            <a:ext cx="3544205" cy="4901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églalap 8"/>
          <p:cNvSpPr/>
          <p:nvPr/>
        </p:nvSpPr>
        <p:spPr>
          <a:xfrm>
            <a:off x="8495565" y="4872037"/>
            <a:ext cx="3544205" cy="804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69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Kiválasztás geometria alapján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7724213" cy="4754563"/>
          </a:xfrm>
        </p:spPr>
        <p:txBody>
          <a:bodyPr/>
          <a:lstStyle/>
          <a:p>
            <a:r>
              <a:rPr lang="hu-HU" dirty="0"/>
              <a:t>toleranciatávolság is megadható</a:t>
            </a:r>
          </a:p>
          <a:p>
            <a:pPr lvl="1"/>
            <a:r>
              <a:rPr lang="hu-HU" dirty="0"/>
              <a:t>"</a:t>
            </a:r>
            <a:r>
              <a:rPr lang="hu-HU" dirty="0" err="1"/>
              <a:t>Apply</a:t>
            </a:r>
            <a:r>
              <a:rPr lang="hu-HU" dirty="0"/>
              <a:t> a </a:t>
            </a:r>
            <a:r>
              <a:rPr lang="hu-HU" dirty="0" err="1"/>
              <a:t>search</a:t>
            </a:r>
            <a:r>
              <a:rPr lang="hu-HU" dirty="0"/>
              <a:t> </a:t>
            </a:r>
            <a:r>
              <a:rPr lang="hu-HU" dirty="0" err="1"/>
              <a:t>distance</a:t>
            </a:r>
            <a:r>
              <a:rPr lang="hu-HU" dirty="0"/>
              <a:t>" (félrevezető neve van…)</a:t>
            </a:r>
          </a:p>
          <a:p>
            <a:pPr lvl="1"/>
            <a:r>
              <a:rPr lang="hu-HU" dirty="0"/>
              <a:t>olyan, mintha a viszonyítási réteg elemei köré megadott méretű puffert képeznénk</a:t>
            </a:r>
          </a:p>
          <a:p>
            <a:pPr lvl="1"/>
            <a:r>
              <a:rPr lang="hu-HU" dirty="0"/>
              <a:t>hasznos, ha bizonyos mértékű pontatlanságot még el akarunk fogadni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2413" y="1422400"/>
            <a:ext cx="3410512" cy="464162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églalap 5"/>
          <p:cNvSpPr/>
          <p:nvPr/>
        </p:nvSpPr>
        <p:spPr>
          <a:xfrm>
            <a:off x="8495565" y="1981199"/>
            <a:ext cx="3544205" cy="4077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églalap 6"/>
          <p:cNvSpPr/>
          <p:nvPr/>
        </p:nvSpPr>
        <p:spPr>
          <a:xfrm>
            <a:off x="8495566" y="2463800"/>
            <a:ext cx="3544205" cy="1784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églalap 7"/>
          <p:cNvSpPr/>
          <p:nvPr/>
        </p:nvSpPr>
        <p:spPr>
          <a:xfrm>
            <a:off x="8495565" y="4310459"/>
            <a:ext cx="3544205" cy="4901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églalap 8"/>
          <p:cNvSpPr/>
          <p:nvPr/>
        </p:nvSpPr>
        <p:spPr>
          <a:xfrm>
            <a:off x="8495565" y="4872037"/>
            <a:ext cx="3544205" cy="804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76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Geometriai kapcsolat típusa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6514566" cy="4754563"/>
          </a:xfrm>
        </p:spPr>
        <p:txBody>
          <a:bodyPr/>
          <a:lstStyle/>
          <a:p>
            <a:r>
              <a:rPr lang="hu-HU" dirty="0"/>
              <a:t>összemetszés (</a:t>
            </a:r>
            <a:r>
              <a:rPr lang="hu-HU" dirty="0" err="1"/>
              <a:t>intersect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részleges vagy teljes átlapolás</a:t>
            </a:r>
          </a:p>
          <a:p>
            <a:pPr lvl="1"/>
            <a:r>
              <a:rPr lang="hu-HU" dirty="0"/>
              <a:t>leggyakrabban ezt használjuk</a:t>
            </a:r>
          </a:p>
          <a:p>
            <a:pPr lvl="1"/>
            <a:r>
              <a:rPr lang="hu-HU" dirty="0"/>
              <a:t>= </a:t>
            </a:r>
            <a:r>
              <a:rPr lang="en-US" dirty="0"/>
              <a:t>"</a:t>
            </a:r>
            <a:r>
              <a:rPr lang="hu-HU" dirty="0"/>
              <a:t>a</a:t>
            </a:r>
            <a:r>
              <a:rPr lang="en-US" dirty="0"/>
              <a:t>re within a distance of"</a:t>
            </a:r>
            <a:r>
              <a:rPr lang="hu-HU" dirty="0"/>
              <a:t> 0 m-es pufferrel</a:t>
            </a:r>
          </a:p>
          <a:p>
            <a:pPr lvl="1"/>
            <a:r>
              <a:rPr lang="hu-HU" dirty="0"/>
              <a:t>pont-pont összemetszés = megegyezés ("a</a:t>
            </a:r>
            <a:r>
              <a:rPr lang="en-US" dirty="0"/>
              <a:t>re identical to</a:t>
            </a:r>
            <a:r>
              <a:rPr lang="hu-HU" dirty="0"/>
              <a:t>")</a:t>
            </a:r>
          </a:p>
          <a:p>
            <a:r>
              <a:rPr lang="hu-HU" dirty="0"/>
              <a:t>példa:</a:t>
            </a:r>
          </a:p>
          <a:p>
            <a:pPr lvl="1"/>
            <a:r>
              <a:rPr lang="hu-HU" dirty="0"/>
              <a:t>válasszuk ki a természeti látnivalók (</a:t>
            </a:r>
            <a:r>
              <a:rPr lang="hu-HU" i="1" dirty="0" err="1"/>
              <a:t>natural</a:t>
            </a:r>
            <a:r>
              <a:rPr lang="hu-HU" i="1" dirty="0"/>
              <a:t>_</a:t>
            </a:r>
            <a:r>
              <a:rPr lang="hu-HU" i="1" dirty="0" err="1"/>
              <a:t>poi</a:t>
            </a:r>
            <a:r>
              <a:rPr lang="hu-HU" dirty="0"/>
              <a:t>) közül azokat, amelyek az épületekkel (</a:t>
            </a:r>
            <a:r>
              <a:rPr lang="hu-HU" i="1" dirty="0" err="1"/>
              <a:t>buildings</a:t>
            </a:r>
            <a:r>
              <a:rPr lang="hu-HU" dirty="0"/>
              <a:t>) összemetsződnek (10 m-nyi pontatlanságot megengedve)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2766" y="4574607"/>
            <a:ext cx="4687368" cy="162597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2766" y="1363187"/>
            <a:ext cx="4687368" cy="162597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2766" y="2986696"/>
            <a:ext cx="4687368" cy="162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40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Geometriai kapcsolat típusa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6514566" cy="4754563"/>
          </a:xfrm>
        </p:spPr>
        <p:txBody>
          <a:bodyPr/>
          <a:lstStyle/>
          <a:p>
            <a:r>
              <a:rPr lang="hu-HU" dirty="0"/>
              <a:t>összemetszés (</a:t>
            </a:r>
            <a:r>
              <a:rPr lang="hu-HU" dirty="0" err="1"/>
              <a:t>intersect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részleges vagy teljes átlapolás</a:t>
            </a:r>
          </a:p>
          <a:p>
            <a:pPr lvl="1"/>
            <a:r>
              <a:rPr lang="hu-HU" dirty="0"/>
              <a:t>leggyakrabban ezt használjuk</a:t>
            </a:r>
          </a:p>
          <a:p>
            <a:pPr lvl="1"/>
            <a:r>
              <a:rPr lang="hu-HU" dirty="0"/>
              <a:t>= </a:t>
            </a:r>
            <a:r>
              <a:rPr lang="en-US" dirty="0"/>
              <a:t>"</a:t>
            </a:r>
            <a:r>
              <a:rPr lang="hu-HU" dirty="0"/>
              <a:t>a</a:t>
            </a:r>
            <a:r>
              <a:rPr lang="en-US" dirty="0"/>
              <a:t>re within a distance of"</a:t>
            </a:r>
            <a:r>
              <a:rPr lang="hu-HU" dirty="0"/>
              <a:t> 0 m-es pufferrel</a:t>
            </a:r>
          </a:p>
          <a:p>
            <a:pPr lvl="1"/>
            <a:r>
              <a:rPr lang="hu-HU" dirty="0"/>
              <a:t>pont-pont összemetszés = megegyezés ("a</a:t>
            </a:r>
            <a:r>
              <a:rPr lang="en-US" dirty="0"/>
              <a:t>re identical to</a:t>
            </a:r>
            <a:r>
              <a:rPr lang="hu-HU" dirty="0"/>
              <a:t>")</a:t>
            </a:r>
          </a:p>
          <a:p>
            <a:r>
              <a:rPr lang="hu-HU" dirty="0"/>
              <a:t>példa:</a:t>
            </a:r>
          </a:p>
          <a:p>
            <a:pPr lvl="1"/>
            <a:r>
              <a:rPr lang="hu-HU" dirty="0"/>
              <a:t>válasszuk ki a természeti látnivalók (</a:t>
            </a:r>
            <a:r>
              <a:rPr lang="hu-HU" i="1" dirty="0" err="1"/>
              <a:t>natural</a:t>
            </a:r>
            <a:r>
              <a:rPr lang="hu-HU" i="1" dirty="0"/>
              <a:t>_</a:t>
            </a:r>
            <a:r>
              <a:rPr lang="hu-HU" i="1" dirty="0" err="1"/>
              <a:t>poi</a:t>
            </a:r>
            <a:r>
              <a:rPr lang="hu-HU" dirty="0"/>
              <a:t>) közül azokat, amelyek az épületekkel (</a:t>
            </a:r>
            <a:r>
              <a:rPr lang="hu-HU" i="1" dirty="0" err="1"/>
              <a:t>buildings</a:t>
            </a:r>
            <a:r>
              <a:rPr lang="hu-HU" dirty="0"/>
              <a:t>) összemetsződnek (10 m-nyi pontatlanságot megengedve)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E67D462A-70C2-37F7-2B5A-DC6E37A2D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3546" y="1422400"/>
            <a:ext cx="4982058" cy="416520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00289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Geometriai kapcsolat típusa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6590405" cy="4754563"/>
          </a:xfrm>
        </p:spPr>
        <p:txBody>
          <a:bodyPr/>
          <a:lstStyle/>
          <a:p>
            <a:r>
              <a:rPr lang="hu-HU" dirty="0"/>
              <a:t>beleesés ("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within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közös határuk lehet</a:t>
            </a:r>
          </a:p>
          <a:p>
            <a:pPr lvl="1"/>
            <a:r>
              <a:rPr lang="hu-HU" dirty="0"/>
              <a:t>vonal csak vonalba vagy poligonba eshet</a:t>
            </a:r>
          </a:p>
          <a:p>
            <a:pPr lvl="1"/>
            <a:r>
              <a:rPr lang="hu-HU" dirty="0"/>
              <a:t>poligon csak poligonba eshet</a:t>
            </a:r>
          </a:p>
          <a:p>
            <a:r>
              <a:rPr lang="hu-HU" dirty="0"/>
              <a:t>szigorú beleesés ("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completely</a:t>
            </a:r>
            <a:r>
              <a:rPr lang="hu-HU" dirty="0"/>
              <a:t> </a:t>
            </a:r>
            <a:r>
              <a:rPr lang="hu-HU" dirty="0" err="1"/>
              <a:t>within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nem lehet közös határuk se</a:t>
            </a:r>
          </a:p>
          <a:p>
            <a:pPr lvl="1"/>
            <a:r>
              <a:rPr lang="hu-HU" dirty="0"/>
              <a:t>pontba és vonalba szigorúan semmi sem eshet</a:t>
            </a:r>
          </a:p>
          <a:p>
            <a:r>
              <a:rPr lang="hu-HU" dirty="0"/>
              <a:t>Magyarországba esik Nógrád és Fejér megye</a:t>
            </a:r>
          </a:p>
          <a:p>
            <a:pPr lvl="1"/>
            <a:r>
              <a:rPr lang="hu-HU" dirty="0"/>
              <a:t>és szigorúan beleesik Fejér megye</a:t>
            </a:r>
          </a:p>
          <a:p>
            <a:r>
              <a:rPr lang="hu-HU" dirty="0"/>
              <a:t>példa:</a:t>
            </a:r>
          </a:p>
          <a:p>
            <a:pPr lvl="1"/>
            <a:r>
              <a:rPr lang="hu-HU" dirty="0"/>
              <a:t>utak, amelyek szigorúan beleesnek valamely tájhasználati poligonba (</a:t>
            </a:r>
            <a:r>
              <a:rPr lang="hu-HU" i="1" dirty="0" err="1"/>
              <a:t>landuse</a:t>
            </a:r>
            <a:r>
              <a:rPr lang="hu-HU" dirty="0"/>
              <a:t> réteg)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308" y="5219335"/>
            <a:ext cx="4661962" cy="1600565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308" y="3682285"/>
            <a:ext cx="4649259" cy="153705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9416" y="590443"/>
            <a:ext cx="1651376" cy="1537050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9416" y="2164285"/>
            <a:ext cx="3137615" cy="153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699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Geometriai kapcsolat típusa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6590405" cy="4754563"/>
          </a:xfrm>
        </p:spPr>
        <p:txBody>
          <a:bodyPr/>
          <a:lstStyle/>
          <a:p>
            <a:r>
              <a:rPr lang="hu-HU" dirty="0"/>
              <a:t>beleesés ("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within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közös határuk lehet</a:t>
            </a:r>
          </a:p>
          <a:p>
            <a:pPr lvl="1"/>
            <a:r>
              <a:rPr lang="hu-HU" dirty="0"/>
              <a:t>vonal csak vonalba vagy poligonba eshet</a:t>
            </a:r>
          </a:p>
          <a:p>
            <a:pPr lvl="1"/>
            <a:r>
              <a:rPr lang="hu-HU" dirty="0"/>
              <a:t>poligon csak poligonba eshet</a:t>
            </a:r>
          </a:p>
          <a:p>
            <a:r>
              <a:rPr lang="hu-HU" dirty="0"/>
              <a:t>szigorú beleesés ("</a:t>
            </a:r>
            <a:r>
              <a:rPr lang="hu-HU" dirty="0" err="1"/>
              <a:t>are</a:t>
            </a:r>
            <a:r>
              <a:rPr lang="hu-HU" dirty="0"/>
              <a:t> </a:t>
            </a:r>
            <a:r>
              <a:rPr lang="hu-HU" dirty="0" err="1"/>
              <a:t>completely</a:t>
            </a:r>
            <a:r>
              <a:rPr lang="hu-HU" dirty="0"/>
              <a:t> </a:t>
            </a:r>
            <a:r>
              <a:rPr lang="hu-HU" dirty="0" err="1"/>
              <a:t>within</a:t>
            </a:r>
            <a:r>
              <a:rPr lang="hu-HU" dirty="0"/>
              <a:t>")</a:t>
            </a:r>
          </a:p>
          <a:p>
            <a:pPr lvl="1"/>
            <a:r>
              <a:rPr lang="hu-HU" dirty="0"/>
              <a:t>nem lehet közös határuk se</a:t>
            </a:r>
          </a:p>
          <a:p>
            <a:pPr lvl="1"/>
            <a:r>
              <a:rPr lang="hu-HU" dirty="0"/>
              <a:t>pontba és vonalba szigorúan semmi sem eshet</a:t>
            </a:r>
          </a:p>
          <a:p>
            <a:r>
              <a:rPr lang="hu-HU" dirty="0"/>
              <a:t>Magyarországba esik Nógrád és Fejér megye</a:t>
            </a:r>
          </a:p>
          <a:p>
            <a:pPr lvl="1"/>
            <a:r>
              <a:rPr lang="hu-HU" dirty="0"/>
              <a:t>és szigorúan beleesik Fejér megye</a:t>
            </a:r>
          </a:p>
          <a:p>
            <a:r>
              <a:rPr lang="hu-HU" dirty="0"/>
              <a:t>példa:</a:t>
            </a:r>
          </a:p>
          <a:p>
            <a:pPr lvl="1"/>
            <a:r>
              <a:rPr lang="hu-HU" dirty="0"/>
              <a:t>utak, amelyek szigorúan beleesnek valamely tájhasználati poligonba (</a:t>
            </a:r>
            <a:r>
              <a:rPr lang="hu-HU" i="1" dirty="0" err="1"/>
              <a:t>landuse</a:t>
            </a:r>
            <a:r>
              <a:rPr lang="hu-HU" dirty="0"/>
              <a:t> réteg)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14:28</a:t>
            </a:fld>
            <a:endParaRPr lang="en-US"/>
          </a:p>
        </p:txBody>
      </p:sp>
      <p:pic>
        <p:nvPicPr>
          <p:cNvPr id="10" name="Kép 9">
            <a:extLst>
              <a:ext uri="{FF2B5EF4-FFF2-40B4-BE49-F238E27FC236}">
                <a16:creationId xmlns:a16="http://schemas.microsoft.com/office/drawing/2014/main" id="{96BDC095-70C0-8669-D596-87BBDA729C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1908773"/>
            <a:ext cx="4791456" cy="422247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97136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8381</TotalTime>
  <Words>2055</Words>
  <Application>Microsoft Office PowerPoint</Application>
  <PresentationFormat>Szélesvásznú</PresentationFormat>
  <Paragraphs>252</Paragraphs>
  <Slides>33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33</vt:i4>
      </vt:variant>
    </vt:vector>
  </HeadingPairs>
  <TitlesOfParts>
    <vt:vector size="39" baseType="lpstr">
      <vt:lpstr>Arial</vt:lpstr>
      <vt:lpstr>Arial Narrow</vt:lpstr>
      <vt:lpstr>Calibri</vt:lpstr>
      <vt:lpstr>Courier New</vt:lpstr>
      <vt:lpstr>Wingdings</vt:lpstr>
      <vt:lpstr>Office-téma</vt:lpstr>
      <vt:lpstr>Elemek kiválasztása 2.</vt:lpstr>
      <vt:lpstr>Elemek kiválasztása</vt:lpstr>
      <vt:lpstr>Kiválasztás geometria alapján</vt:lpstr>
      <vt:lpstr>Kiválasztás geometria alapján</vt:lpstr>
      <vt:lpstr>Kiválasztás geometria alapján</vt:lpstr>
      <vt:lpstr>Geometriai kapcsolat típusa</vt:lpstr>
      <vt:lpstr>Geometriai kapcsolat típusa</vt:lpstr>
      <vt:lpstr>Geometriai kapcsolat típusa</vt:lpstr>
      <vt:lpstr>Geometriai kapcsolat típusa</vt:lpstr>
      <vt:lpstr>Geometriai kapcsolat típusa</vt:lpstr>
      <vt:lpstr>Geometriai kapcsolat típusa</vt:lpstr>
      <vt:lpstr>Geometriai kapcsolat típusa</vt:lpstr>
      <vt:lpstr>Kiválasztások kombinálása</vt:lpstr>
      <vt:lpstr>1. feladat (közös) – kiválasztások kombinálása </vt:lpstr>
      <vt:lpstr>1. feladat (közös) – kiválasztások kombinálása </vt:lpstr>
      <vt:lpstr>1. feladat (közös) – kiválasztások kombinálása </vt:lpstr>
      <vt:lpstr>1. feladat (közös) – kiválasztások kombinálása </vt:lpstr>
      <vt:lpstr>1. feladat (közös) – kiválasztások kombinálása </vt:lpstr>
      <vt:lpstr>1. feladat (közös) – kiválasztások kombinálása </vt:lpstr>
      <vt:lpstr>1. feladat (közös) – kiválasztások kombinálása </vt:lpstr>
      <vt:lpstr>2. feladat (közös) – kiválasztások kombinálása</vt:lpstr>
      <vt:lpstr>2. feladat (közös) – kiválasztások kombinálása</vt:lpstr>
      <vt:lpstr>2. feladat (közös) – kiválasztások kombinálása</vt:lpstr>
      <vt:lpstr>2. feladat (közös) – kiválasztások kombinálása</vt:lpstr>
      <vt:lpstr>2. feladat (közös) – kiválasztások kombinálása</vt:lpstr>
      <vt:lpstr>2. feladat (közös) – kiválasztások kombinálása</vt:lpstr>
      <vt:lpstr>3. feladat (egyéni) – kiválasztás geometria alapján </vt:lpstr>
      <vt:lpstr>3. feladat megoldása (1–3)</vt:lpstr>
      <vt:lpstr>3. feladat megoldása (4)</vt:lpstr>
      <vt:lpstr>4. feladat (közös) – trükkös</vt:lpstr>
      <vt:lpstr>4. feladat (közös) – megoldás</vt:lpstr>
      <vt:lpstr>Gyakorlás</vt:lpstr>
      <vt:lpstr>Köszönöm a figyelmet!</vt:lpstr>
    </vt:vector>
  </TitlesOfParts>
  <Company>MTA ÖK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Ismerkedés, tematika, követelmény</dc:title>
  <dc:creator>BFÁkos</dc:creator>
  <cp:lastModifiedBy>bíráló</cp:lastModifiedBy>
  <cp:revision>343</cp:revision>
  <dcterms:created xsi:type="dcterms:W3CDTF">2021-09-14T06:27:21Z</dcterms:created>
  <dcterms:modified xsi:type="dcterms:W3CDTF">2025-11-11T14:33:16Z</dcterms:modified>
</cp:coreProperties>
</file>